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6"/>
  </p:notesMasterIdLst>
  <p:sldIdLst>
    <p:sldId id="256" r:id="rId2"/>
    <p:sldId id="265" r:id="rId3"/>
    <p:sldId id="266" r:id="rId4"/>
    <p:sldId id="271" r:id="rId5"/>
    <p:sldId id="258" r:id="rId6"/>
    <p:sldId id="272" r:id="rId7"/>
    <p:sldId id="273" r:id="rId8"/>
    <p:sldId id="278" r:id="rId9"/>
    <p:sldId id="274" r:id="rId10"/>
    <p:sldId id="281" r:id="rId11"/>
    <p:sldId id="270" r:id="rId12"/>
    <p:sldId id="280" r:id="rId13"/>
    <p:sldId id="276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4674"/>
  </p:normalViewPr>
  <p:slideViewPr>
    <p:cSldViewPr>
      <p:cViewPr varScale="1">
        <p:scale>
          <a:sx n="109" d="100"/>
          <a:sy n="109" d="100"/>
        </p:scale>
        <p:origin x="1920" y="102"/>
      </p:cViewPr>
      <p:guideLst>
        <p:guide orient="horz" pos="192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d.upenn.edu/hmgs/Courses/required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d.upenn.edu/hmgs/Courses/required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66D86-5CE0-45A1-B14E-6E11FADE2A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6BBE36-6DC3-4E14-BCB8-6E6FDB140F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Clinical/Translational Coursework</a:t>
          </a:r>
          <a:endParaRPr lang="en-US"/>
        </a:p>
      </dgm:t>
    </dgm:pt>
    <dgm:pt modelId="{AE58397B-8AE6-4BBA-901D-6DE517D1CE9F}" type="parTrans" cxnId="{42916031-E395-4103-BFB1-034CCB2A7BE8}">
      <dgm:prSet/>
      <dgm:spPr/>
      <dgm:t>
        <a:bodyPr/>
        <a:lstStyle/>
        <a:p>
          <a:endParaRPr lang="en-US"/>
        </a:p>
      </dgm:t>
    </dgm:pt>
    <dgm:pt modelId="{D7C313DE-01F8-4212-B7C4-A926FC79B11D}" type="sibTrans" cxnId="{42916031-E395-4103-BFB1-034CCB2A7BE8}">
      <dgm:prSet/>
      <dgm:spPr/>
      <dgm:t>
        <a:bodyPr/>
        <a:lstStyle/>
        <a:p>
          <a:endParaRPr lang="en-US"/>
        </a:p>
      </dgm:t>
    </dgm:pt>
    <dgm:pt modelId="{2E7525E5-0237-43BD-85A0-35BCAA1916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Monthly GTMS Seminar Series</a:t>
          </a:r>
          <a:endParaRPr lang="en-US"/>
        </a:p>
      </dgm:t>
    </dgm:pt>
    <dgm:pt modelId="{425603F2-342B-45CA-836E-87B8BF550DD4}" type="parTrans" cxnId="{EFA9C844-F017-4D90-B00B-F78752F70B3A}">
      <dgm:prSet/>
      <dgm:spPr/>
      <dgm:t>
        <a:bodyPr/>
        <a:lstStyle/>
        <a:p>
          <a:endParaRPr lang="en-US"/>
        </a:p>
      </dgm:t>
    </dgm:pt>
    <dgm:pt modelId="{C46917FC-C97A-4690-848A-F667A71C1B57}" type="sibTrans" cxnId="{EFA9C844-F017-4D90-B00B-F78752F70B3A}">
      <dgm:prSet/>
      <dgm:spPr/>
      <dgm:t>
        <a:bodyPr/>
        <a:lstStyle/>
        <a:p>
          <a:endParaRPr lang="en-US"/>
        </a:p>
      </dgm:t>
    </dgm:pt>
    <dgm:pt modelId="{34694389-BE94-444E-8205-558FB08CC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Annual Multi-School Symposium</a:t>
          </a:r>
          <a:endParaRPr lang="en-US"/>
        </a:p>
      </dgm:t>
    </dgm:pt>
    <dgm:pt modelId="{C62FCADE-7E16-4A3C-9914-E49949E08C57}" type="parTrans" cxnId="{10DB4647-E697-4407-A0D6-750FED7C6622}">
      <dgm:prSet/>
      <dgm:spPr/>
      <dgm:t>
        <a:bodyPr/>
        <a:lstStyle/>
        <a:p>
          <a:endParaRPr lang="en-US"/>
        </a:p>
      </dgm:t>
    </dgm:pt>
    <dgm:pt modelId="{E7E275FB-1401-48AF-A81A-FD1697D71783}" type="sibTrans" cxnId="{10DB4647-E697-4407-A0D6-750FED7C6622}">
      <dgm:prSet/>
      <dgm:spPr/>
      <dgm:t>
        <a:bodyPr/>
        <a:lstStyle/>
        <a:p>
          <a:endParaRPr lang="en-US"/>
        </a:p>
      </dgm:t>
    </dgm:pt>
    <dgm:pt modelId="{2CDDFE6F-9652-4E7F-8201-5C54615A62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Clinical Clerkship</a:t>
          </a:r>
          <a:endParaRPr lang="en-US"/>
        </a:p>
      </dgm:t>
    </dgm:pt>
    <dgm:pt modelId="{3A787F80-D638-4162-BBB7-3B7E03757DAA}" type="parTrans" cxnId="{921E24FB-6EC0-42B1-A7AA-0741EA292072}">
      <dgm:prSet/>
      <dgm:spPr/>
      <dgm:t>
        <a:bodyPr/>
        <a:lstStyle/>
        <a:p>
          <a:endParaRPr lang="en-US"/>
        </a:p>
      </dgm:t>
    </dgm:pt>
    <dgm:pt modelId="{BC9CEFB0-7CA8-4503-937A-2E1EC518FEC7}" type="sibTrans" cxnId="{921E24FB-6EC0-42B1-A7AA-0741EA292072}">
      <dgm:prSet/>
      <dgm:spPr/>
      <dgm:t>
        <a:bodyPr/>
        <a:lstStyle/>
        <a:p>
          <a:endParaRPr lang="en-US"/>
        </a:p>
      </dgm:t>
    </dgm:pt>
    <dgm:pt modelId="{79CD1E41-9243-4442-9AAC-7708125557D5}" type="pres">
      <dgm:prSet presAssocID="{33C66D86-5CE0-45A1-B14E-6E11FADE2A5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3B21C2-656F-40B1-BA78-295AE463B432}" type="pres">
      <dgm:prSet presAssocID="{606BBE36-6DC3-4E14-BCB8-6E6FDB140F57}" presName="compNode" presStyleCnt="0"/>
      <dgm:spPr/>
    </dgm:pt>
    <dgm:pt modelId="{C2A09F4A-5ED9-43AC-BF0F-551ED6139877}" type="pres">
      <dgm:prSet presAssocID="{606BBE36-6DC3-4E14-BCB8-6E6FDB140F57}" presName="bgRect" presStyleLbl="bgShp" presStyleIdx="0" presStyleCnt="4"/>
      <dgm:spPr/>
    </dgm:pt>
    <dgm:pt modelId="{A3AE05C0-9EB2-46AB-ACEF-E526A6B62F70}" type="pres">
      <dgm:prSet presAssocID="{606BBE36-6DC3-4E14-BCB8-6E6FDB140F57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EB7B8BB-ADA2-48B7-87B6-D5D2CA6FBD35}" type="pres">
      <dgm:prSet presAssocID="{606BBE36-6DC3-4E14-BCB8-6E6FDB140F57}" presName="spaceRect" presStyleCnt="0"/>
      <dgm:spPr/>
    </dgm:pt>
    <dgm:pt modelId="{B5099FC3-317B-402F-98D3-A35BC67D57A4}" type="pres">
      <dgm:prSet presAssocID="{606BBE36-6DC3-4E14-BCB8-6E6FDB140F5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BDE447D-AE58-4346-B44A-46CC09E51B64}" type="pres">
      <dgm:prSet presAssocID="{D7C313DE-01F8-4212-B7C4-A926FC79B11D}" presName="sibTrans" presStyleCnt="0"/>
      <dgm:spPr/>
    </dgm:pt>
    <dgm:pt modelId="{2B6B4979-1499-4C6B-943F-E1729547F1AC}" type="pres">
      <dgm:prSet presAssocID="{2E7525E5-0237-43BD-85A0-35BCAA1916D1}" presName="compNode" presStyleCnt="0"/>
      <dgm:spPr/>
    </dgm:pt>
    <dgm:pt modelId="{F9596412-D40E-4005-AD79-B24AEF364BA8}" type="pres">
      <dgm:prSet presAssocID="{2E7525E5-0237-43BD-85A0-35BCAA1916D1}" presName="bgRect" presStyleLbl="bgShp" presStyleIdx="1" presStyleCnt="4"/>
      <dgm:spPr/>
    </dgm:pt>
    <dgm:pt modelId="{853EA381-F99E-4F5C-A3EB-27198D179E16}" type="pres">
      <dgm:prSet presAssocID="{2E7525E5-0237-43BD-85A0-35BCAA1916D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8555116-4DCE-4463-9480-52E0090615A6}" type="pres">
      <dgm:prSet presAssocID="{2E7525E5-0237-43BD-85A0-35BCAA1916D1}" presName="spaceRect" presStyleCnt="0"/>
      <dgm:spPr/>
    </dgm:pt>
    <dgm:pt modelId="{14272C8F-02BA-4513-ADC4-2A28FB49F16C}" type="pres">
      <dgm:prSet presAssocID="{2E7525E5-0237-43BD-85A0-35BCAA1916D1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F5F6C7D-DAE5-4FE4-AE54-4D0EFC9B6102}" type="pres">
      <dgm:prSet presAssocID="{C46917FC-C97A-4690-848A-F667A71C1B57}" presName="sibTrans" presStyleCnt="0"/>
      <dgm:spPr/>
    </dgm:pt>
    <dgm:pt modelId="{28E73CFE-0A7F-49D3-AC3C-AD3F7E0F42C4}" type="pres">
      <dgm:prSet presAssocID="{34694389-BE94-444E-8205-558FB08CC841}" presName="compNode" presStyleCnt="0"/>
      <dgm:spPr/>
    </dgm:pt>
    <dgm:pt modelId="{B374E69E-6035-46FB-ADE7-1B0F049F607D}" type="pres">
      <dgm:prSet presAssocID="{34694389-BE94-444E-8205-558FB08CC841}" presName="bgRect" presStyleLbl="bgShp" presStyleIdx="2" presStyleCnt="4"/>
      <dgm:spPr/>
    </dgm:pt>
    <dgm:pt modelId="{630E3C96-BEF8-4A42-BD2F-858325DD914B}" type="pres">
      <dgm:prSet presAssocID="{34694389-BE94-444E-8205-558FB08CC841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D13F389-26BA-4934-ADDE-69542289E3FC}" type="pres">
      <dgm:prSet presAssocID="{34694389-BE94-444E-8205-558FB08CC841}" presName="spaceRect" presStyleCnt="0"/>
      <dgm:spPr/>
    </dgm:pt>
    <dgm:pt modelId="{49AA2DF6-B51C-4D85-8B34-4C45FBA2138A}" type="pres">
      <dgm:prSet presAssocID="{34694389-BE94-444E-8205-558FB08CC84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407522-A79E-4C28-BA52-7C2BA204F5E3}" type="pres">
      <dgm:prSet presAssocID="{E7E275FB-1401-48AF-A81A-FD1697D71783}" presName="sibTrans" presStyleCnt="0"/>
      <dgm:spPr/>
    </dgm:pt>
    <dgm:pt modelId="{17953329-08BD-44A7-AF49-5CD2931C8837}" type="pres">
      <dgm:prSet presAssocID="{2CDDFE6F-9652-4E7F-8201-5C54615A6216}" presName="compNode" presStyleCnt="0"/>
      <dgm:spPr/>
    </dgm:pt>
    <dgm:pt modelId="{453B38CA-84C4-4037-935C-0F72A4EDB17B}" type="pres">
      <dgm:prSet presAssocID="{2CDDFE6F-9652-4E7F-8201-5C54615A6216}" presName="bgRect" presStyleLbl="bgShp" presStyleIdx="3" presStyleCnt="4"/>
      <dgm:spPr/>
    </dgm:pt>
    <dgm:pt modelId="{F26F1832-80A8-4203-BD09-5F1EA2751E6D}" type="pres">
      <dgm:prSet presAssocID="{2CDDFE6F-9652-4E7F-8201-5C54615A621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A2C6A7E-84A8-4623-B781-C89210DC734A}" type="pres">
      <dgm:prSet presAssocID="{2CDDFE6F-9652-4E7F-8201-5C54615A6216}" presName="spaceRect" presStyleCnt="0"/>
      <dgm:spPr/>
    </dgm:pt>
    <dgm:pt modelId="{2DCBD454-4011-4D43-918C-A6CA7F2381D5}" type="pres">
      <dgm:prSet presAssocID="{2CDDFE6F-9652-4E7F-8201-5C54615A621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B4647-E697-4407-A0D6-750FED7C6622}" srcId="{33C66D86-5CE0-45A1-B14E-6E11FADE2A56}" destId="{34694389-BE94-444E-8205-558FB08CC841}" srcOrd="2" destOrd="0" parTransId="{C62FCADE-7E16-4A3C-9914-E49949E08C57}" sibTransId="{E7E275FB-1401-48AF-A81A-FD1697D71783}"/>
    <dgm:cxn modelId="{EFA9C844-F017-4D90-B00B-F78752F70B3A}" srcId="{33C66D86-5CE0-45A1-B14E-6E11FADE2A56}" destId="{2E7525E5-0237-43BD-85A0-35BCAA1916D1}" srcOrd="1" destOrd="0" parTransId="{425603F2-342B-45CA-836E-87B8BF550DD4}" sibTransId="{C46917FC-C97A-4690-848A-F667A71C1B57}"/>
    <dgm:cxn modelId="{921E24FB-6EC0-42B1-A7AA-0741EA292072}" srcId="{33C66D86-5CE0-45A1-B14E-6E11FADE2A56}" destId="{2CDDFE6F-9652-4E7F-8201-5C54615A6216}" srcOrd="3" destOrd="0" parTransId="{3A787F80-D638-4162-BBB7-3B7E03757DAA}" sibTransId="{BC9CEFB0-7CA8-4503-937A-2E1EC518FEC7}"/>
    <dgm:cxn modelId="{9229C721-6C8A-A947-8EEE-8D07DAAAABEC}" type="presOf" srcId="{2E7525E5-0237-43BD-85A0-35BCAA1916D1}" destId="{14272C8F-02BA-4513-ADC4-2A28FB49F16C}" srcOrd="0" destOrd="0" presId="urn:microsoft.com/office/officeart/2018/2/layout/IconVerticalSolidList"/>
    <dgm:cxn modelId="{42916031-E395-4103-BFB1-034CCB2A7BE8}" srcId="{33C66D86-5CE0-45A1-B14E-6E11FADE2A56}" destId="{606BBE36-6DC3-4E14-BCB8-6E6FDB140F57}" srcOrd="0" destOrd="0" parTransId="{AE58397B-8AE6-4BBA-901D-6DE517D1CE9F}" sibTransId="{D7C313DE-01F8-4212-B7C4-A926FC79B11D}"/>
    <dgm:cxn modelId="{600CC3C5-2A30-2940-B462-D06D1220777D}" type="presOf" srcId="{2CDDFE6F-9652-4E7F-8201-5C54615A6216}" destId="{2DCBD454-4011-4D43-918C-A6CA7F2381D5}" srcOrd="0" destOrd="0" presId="urn:microsoft.com/office/officeart/2018/2/layout/IconVerticalSolidList"/>
    <dgm:cxn modelId="{A0299776-495A-C24D-B35E-2378ECCE083B}" type="presOf" srcId="{33C66D86-5CE0-45A1-B14E-6E11FADE2A56}" destId="{79CD1E41-9243-4442-9AAC-7708125557D5}" srcOrd="0" destOrd="0" presId="urn:microsoft.com/office/officeart/2018/2/layout/IconVerticalSolidList"/>
    <dgm:cxn modelId="{AC7E8D25-627F-4F42-A48E-FAA47BF1110A}" type="presOf" srcId="{34694389-BE94-444E-8205-558FB08CC841}" destId="{49AA2DF6-B51C-4D85-8B34-4C45FBA2138A}" srcOrd="0" destOrd="0" presId="urn:microsoft.com/office/officeart/2018/2/layout/IconVerticalSolidList"/>
    <dgm:cxn modelId="{1E702D8E-BB60-E645-9A19-E304B2F434EE}" type="presOf" srcId="{606BBE36-6DC3-4E14-BCB8-6E6FDB140F57}" destId="{B5099FC3-317B-402F-98D3-A35BC67D57A4}" srcOrd="0" destOrd="0" presId="urn:microsoft.com/office/officeart/2018/2/layout/IconVerticalSolidList"/>
    <dgm:cxn modelId="{47D2DB1A-69D4-AF4D-8C0F-653C3D9B073B}" type="presParOf" srcId="{79CD1E41-9243-4442-9AAC-7708125557D5}" destId="{393B21C2-656F-40B1-BA78-295AE463B432}" srcOrd="0" destOrd="0" presId="urn:microsoft.com/office/officeart/2018/2/layout/IconVerticalSolidList"/>
    <dgm:cxn modelId="{29486268-0E05-114C-A1C6-5EA5F9F1FBB5}" type="presParOf" srcId="{393B21C2-656F-40B1-BA78-295AE463B432}" destId="{C2A09F4A-5ED9-43AC-BF0F-551ED6139877}" srcOrd="0" destOrd="0" presId="urn:microsoft.com/office/officeart/2018/2/layout/IconVerticalSolidList"/>
    <dgm:cxn modelId="{2D98965C-CC7A-4D42-B47C-EDF41000AD89}" type="presParOf" srcId="{393B21C2-656F-40B1-BA78-295AE463B432}" destId="{A3AE05C0-9EB2-46AB-ACEF-E526A6B62F70}" srcOrd="1" destOrd="0" presId="urn:microsoft.com/office/officeart/2018/2/layout/IconVerticalSolidList"/>
    <dgm:cxn modelId="{21EE852A-F15E-F54A-84B0-F6CB2100907A}" type="presParOf" srcId="{393B21C2-656F-40B1-BA78-295AE463B432}" destId="{2EB7B8BB-ADA2-48B7-87B6-D5D2CA6FBD35}" srcOrd="2" destOrd="0" presId="urn:microsoft.com/office/officeart/2018/2/layout/IconVerticalSolidList"/>
    <dgm:cxn modelId="{091999BC-758C-E040-AC09-F6857F6D5743}" type="presParOf" srcId="{393B21C2-656F-40B1-BA78-295AE463B432}" destId="{B5099FC3-317B-402F-98D3-A35BC67D57A4}" srcOrd="3" destOrd="0" presId="urn:microsoft.com/office/officeart/2018/2/layout/IconVerticalSolidList"/>
    <dgm:cxn modelId="{88357CBF-415E-1641-909E-74DCA1B2A546}" type="presParOf" srcId="{79CD1E41-9243-4442-9AAC-7708125557D5}" destId="{5BDE447D-AE58-4346-B44A-46CC09E51B64}" srcOrd="1" destOrd="0" presId="urn:microsoft.com/office/officeart/2018/2/layout/IconVerticalSolidList"/>
    <dgm:cxn modelId="{4834ADA4-62E9-904B-A0C7-7105356E2FD7}" type="presParOf" srcId="{79CD1E41-9243-4442-9AAC-7708125557D5}" destId="{2B6B4979-1499-4C6B-943F-E1729547F1AC}" srcOrd="2" destOrd="0" presId="urn:microsoft.com/office/officeart/2018/2/layout/IconVerticalSolidList"/>
    <dgm:cxn modelId="{9F22F30A-95F5-2449-824E-C0D128DA8A6A}" type="presParOf" srcId="{2B6B4979-1499-4C6B-943F-E1729547F1AC}" destId="{F9596412-D40E-4005-AD79-B24AEF364BA8}" srcOrd="0" destOrd="0" presId="urn:microsoft.com/office/officeart/2018/2/layout/IconVerticalSolidList"/>
    <dgm:cxn modelId="{8A092ED2-FD04-8D4A-A148-925D3973B1E8}" type="presParOf" srcId="{2B6B4979-1499-4C6B-943F-E1729547F1AC}" destId="{853EA381-F99E-4F5C-A3EB-27198D179E16}" srcOrd="1" destOrd="0" presId="urn:microsoft.com/office/officeart/2018/2/layout/IconVerticalSolidList"/>
    <dgm:cxn modelId="{CB5039C9-262F-FB40-8E7D-97D59A603FEF}" type="presParOf" srcId="{2B6B4979-1499-4C6B-943F-E1729547F1AC}" destId="{B8555116-4DCE-4463-9480-52E0090615A6}" srcOrd="2" destOrd="0" presId="urn:microsoft.com/office/officeart/2018/2/layout/IconVerticalSolidList"/>
    <dgm:cxn modelId="{2CBCC074-0BC9-3A42-9081-C0B840DFB33B}" type="presParOf" srcId="{2B6B4979-1499-4C6B-943F-E1729547F1AC}" destId="{14272C8F-02BA-4513-ADC4-2A28FB49F16C}" srcOrd="3" destOrd="0" presId="urn:microsoft.com/office/officeart/2018/2/layout/IconVerticalSolidList"/>
    <dgm:cxn modelId="{B31BA332-F66B-4648-B0EB-6549A8CDD448}" type="presParOf" srcId="{79CD1E41-9243-4442-9AAC-7708125557D5}" destId="{CF5F6C7D-DAE5-4FE4-AE54-4D0EFC9B6102}" srcOrd="3" destOrd="0" presId="urn:microsoft.com/office/officeart/2018/2/layout/IconVerticalSolidList"/>
    <dgm:cxn modelId="{3659865E-EBF1-064F-96FC-28598239F810}" type="presParOf" srcId="{79CD1E41-9243-4442-9AAC-7708125557D5}" destId="{28E73CFE-0A7F-49D3-AC3C-AD3F7E0F42C4}" srcOrd="4" destOrd="0" presId="urn:microsoft.com/office/officeart/2018/2/layout/IconVerticalSolidList"/>
    <dgm:cxn modelId="{BF8F2E2B-97DD-454D-BD65-197C3B8C26C6}" type="presParOf" srcId="{28E73CFE-0A7F-49D3-AC3C-AD3F7E0F42C4}" destId="{B374E69E-6035-46FB-ADE7-1B0F049F607D}" srcOrd="0" destOrd="0" presId="urn:microsoft.com/office/officeart/2018/2/layout/IconVerticalSolidList"/>
    <dgm:cxn modelId="{D0C78B2B-CD62-A343-9C5E-42205B94E658}" type="presParOf" srcId="{28E73CFE-0A7F-49D3-AC3C-AD3F7E0F42C4}" destId="{630E3C96-BEF8-4A42-BD2F-858325DD914B}" srcOrd="1" destOrd="0" presId="urn:microsoft.com/office/officeart/2018/2/layout/IconVerticalSolidList"/>
    <dgm:cxn modelId="{127AEB4F-166C-5445-A1BE-C8B747A5FBC9}" type="presParOf" srcId="{28E73CFE-0A7F-49D3-AC3C-AD3F7E0F42C4}" destId="{AD13F389-26BA-4934-ADDE-69542289E3FC}" srcOrd="2" destOrd="0" presId="urn:microsoft.com/office/officeart/2018/2/layout/IconVerticalSolidList"/>
    <dgm:cxn modelId="{491D6695-0E8F-354F-B3ED-AADFA066E574}" type="presParOf" srcId="{28E73CFE-0A7F-49D3-AC3C-AD3F7E0F42C4}" destId="{49AA2DF6-B51C-4D85-8B34-4C45FBA2138A}" srcOrd="3" destOrd="0" presId="urn:microsoft.com/office/officeart/2018/2/layout/IconVerticalSolidList"/>
    <dgm:cxn modelId="{9BEE0512-4997-AC44-9089-EE63A818E683}" type="presParOf" srcId="{79CD1E41-9243-4442-9AAC-7708125557D5}" destId="{31407522-A79E-4C28-BA52-7C2BA204F5E3}" srcOrd="5" destOrd="0" presId="urn:microsoft.com/office/officeart/2018/2/layout/IconVerticalSolidList"/>
    <dgm:cxn modelId="{D9D2E3EC-D30D-9440-9FE4-3B43CC9E235A}" type="presParOf" srcId="{79CD1E41-9243-4442-9AAC-7708125557D5}" destId="{17953329-08BD-44A7-AF49-5CD2931C8837}" srcOrd="6" destOrd="0" presId="urn:microsoft.com/office/officeart/2018/2/layout/IconVerticalSolidList"/>
    <dgm:cxn modelId="{50E3D5CD-A733-E843-8576-614BB56AD9A2}" type="presParOf" srcId="{17953329-08BD-44A7-AF49-5CD2931C8837}" destId="{453B38CA-84C4-4037-935C-0F72A4EDB17B}" srcOrd="0" destOrd="0" presId="urn:microsoft.com/office/officeart/2018/2/layout/IconVerticalSolidList"/>
    <dgm:cxn modelId="{4CD82AAB-6553-DC4D-9555-CCDFEBDC9B39}" type="presParOf" srcId="{17953329-08BD-44A7-AF49-5CD2931C8837}" destId="{F26F1832-80A8-4203-BD09-5F1EA2751E6D}" srcOrd="1" destOrd="0" presId="urn:microsoft.com/office/officeart/2018/2/layout/IconVerticalSolidList"/>
    <dgm:cxn modelId="{A163BE73-1856-FB41-8D10-4D2CCAD05CA5}" type="presParOf" srcId="{17953329-08BD-44A7-AF49-5CD2931C8837}" destId="{6A2C6A7E-84A8-4623-B781-C89210DC734A}" srcOrd="2" destOrd="0" presId="urn:microsoft.com/office/officeart/2018/2/layout/IconVerticalSolidList"/>
    <dgm:cxn modelId="{2C42078C-DD54-574D-B729-2D48803541E5}" type="presParOf" srcId="{17953329-08BD-44A7-AF49-5CD2931C8837}" destId="{2DCBD454-4011-4D43-918C-A6CA7F2381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38BF1-C17C-41DD-86CB-60D1632F970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7DAC74-B336-44D6-81C5-7CD439056FA8}">
      <dgm:prSet custT="1"/>
      <dgm:spPr/>
      <dgm:t>
        <a:bodyPr/>
        <a:lstStyle/>
        <a:p>
          <a:pPr algn="ctr"/>
          <a:r>
            <a:rPr lang="en-US" sz="1600" b="1" dirty="0"/>
            <a:t>Develop a curricular plan with your GTMS mentors</a:t>
          </a:r>
          <a:endParaRPr lang="en-US" sz="1600" dirty="0"/>
        </a:p>
      </dgm:t>
    </dgm:pt>
    <dgm:pt modelId="{1AD74DEB-C735-469B-8638-4EF6BF834350}" type="parTrans" cxnId="{1FB6783C-181D-4FE2-BE66-69E11FB6D591}">
      <dgm:prSet/>
      <dgm:spPr/>
      <dgm:t>
        <a:bodyPr/>
        <a:lstStyle/>
        <a:p>
          <a:endParaRPr lang="en-US"/>
        </a:p>
      </dgm:t>
    </dgm:pt>
    <dgm:pt modelId="{DFBB569D-E8DD-42EA-A41E-A66CDFB159A1}" type="sibTrans" cxnId="{1FB6783C-181D-4FE2-BE66-69E11FB6D591}">
      <dgm:prSet/>
      <dgm:spPr/>
      <dgm:t>
        <a:bodyPr/>
        <a:lstStyle/>
        <a:p>
          <a:endParaRPr lang="en-US"/>
        </a:p>
      </dgm:t>
    </dgm:pt>
    <dgm:pt modelId="{58ECE6F2-38F4-496C-8049-5037D6157B10}">
      <dgm:prSet custT="1"/>
      <dgm:spPr/>
      <dgm:t>
        <a:bodyPr/>
        <a:lstStyle/>
        <a:p>
          <a:pPr algn="ctr"/>
          <a:r>
            <a:rPr lang="en-US" sz="1400" dirty="0"/>
            <a:t>TWO courses relevant to your translational interests that </a:t>
          </a:r>
          <a:r>
            <a:rPr lang="en-US" sz="1400" b="1" i="1" dirty="0"/>
            <a:t>also</a:t>
          </a:r>
          <a:r>
            <a:rPr lang="en-US" sz="1400" dirty="0"/>
            <a:t> fulfill your graduate group (preferentially elective) requirements.</a:t>
          </a:r>
        </a:p>
      </dgm:t>
    </dgm:pt>
    <dgm:pt modelId="{86401B9F-10B2-403D-AF17-6BE6F04962F1}" type="parTrans" cxnId="{3B3F98FB-4B29-4767-878A-B8031371DCDD}">
      <dgm:prSet/>
      <dgm:spPr/>
      <dgm:t>
        <a:bodyPr/>
        <a:lstStyle/>
        <a:p>
          <a:endParaRPr lang="en-US"/>
        </a:p>
      </dgm:t>
    </dgm:pt>
    <dgm:pt modelId="{96291805-B6C3-43D0-8002-F5BF79895675}" type="sibTrans" cxnId="{3B3F98FB-4B29-4767-878A-B8031371DCDD}">
      <dgm:prSet/>
      <dgm:spPr/>
      <dgm:t>
        <a:bodyPr/>
        <a:lstStyle/>
        <a:p>
          <a:endParaRPr lang="en-US"/>
        </a:p>
      </dgm:t>
    </dgm:pt>
    <dgm:pt modelId="{E1F0C739-7D1A-40AC-AA88-9AF68784718A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/>
            <a:t>BIOM 502: </a:t>
          </a:r>
          <a:r>
            <a:rPr lang="en-US" sz="1600" dirty="0">
              <a:hlinkClick xmlns:r="http://schemas.openxmlformats.org/officeDocument/2006/relationships" r:id="rId1"/>
            </a:rPr>
            <a:t>Molecular Basis of Disease</a:t>
          </a:r>
          <a:r>
            <a:rPr lang="en-US" sz="1600" dirty="0"/>
            <a:t> – specifically for GTMS students</a:t>
          </a:r>
        </a:p>
      </dgm:t>
    </dgm:pt>
    <dgm:pt modelId="{35CF82C4-56AE-4329-BFA5-1BA6A22961BD}" type="parTrans" cxnId="{53592905-1642-4437-A5F4-B125AFF76830}">
      <dgm:prSet/>
      <dgm:spPr/>
      <dgm:t>
        <a:bodyPr/>
        <a:lstStyle/>
        <a:p>
          <a:endParaRPr lang="en-US"/>
        </a:p>
      </dgm:t>
    </dgm:pt>
    <dgm:pt modelId="{7D5A4AEF-178F-449B-90DA-70A22BB6A15C}" type="sibTrans" cxnId="{53592905-1642-4437-A5F4-B125AFF76830}">
      <dgm:prSet/>
      <dgm:spPr/>
      <dgm:t>
        <a:bodyPr/>
        <a:lstStyle/>
        <a:p>
          <a:endParaRPr lang="en-US"/>
        </a:p>
      </dgm:t>
    </dgm:pt>
    <dgm:pt modelId="{8DAA7392-78F2-465D-BC44-A6FEAC7FF194}">
      <dgm:prSet custT="1"/>
      <dgm:spPr/>
      <dgm:t>
        <a:bodyPr/>
        <a:lstStyle/>
        <a:p>
          <a:pPr algn="ctr"/>
          <a:r>
            <a:rPr lang="en-US" sz="1400" dirty="0"/>
            <a:t>ONE BENCH-TO-BEDSIDE ELECTIVE </a:t>
          </a:r>
        </a:p>
      </dgm:t>
    </dgm:pt>
    <dgm:pt modelId="{D1995BEC-7CD7-4AE0-B780-6F59BA9D0BD1}" type="parTrans" cxnId="{54A2899D-9122-495E-B9DE-270825813FD0}">
      <dgm:prSet/>
      <dgm:spPr/>
      <dgm:t>
        <a:bodyPr/>
        <a:lstStyle/>
        <a:p>
          <a:endParaRPr lang="en-US"/>
        </a:p>
      </dgm:t>
    </dgm:pt>
    <dgm:pt modelId="{85CDD182-A88C-4193-AB2C-5229395520B9}" type="sibTrans" cxnId="{54A2899D-9122-495E-B9DE-270825813FD0}">
      <dgm:prSet/>
      <dgm:spPr/>
      <dgm:t>
        <a:bodyPr/>
        <a:lstStyle/>
        <a:p>
          <a:endParaRPr lang="en-US"/>
        </a:p>
      </dgm:t>
    </dgm:pt>
    <dgm:pt modelId="{5EEDD721-43CE-274D-8AD0-419EC40D350B}" type="pres">
      <dgm:prSet presAssocID="{16938BF1-C17C-41DD-86CB-60D1632F9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47943-DD49-874C-914E-EF04B8A58623}" type="pres">
      <dgm:prSet presAssocID="{5B7DAC74-B336-44D6-81C5-7CD439056FA8}" presName="parentLin" presStyleCnt="0"/>
      <dgm:spPr/>
    </dgm:pt>
    <dgm:pt modelId="{0F02DA51-4886-3C42-BF0D-D6530A41D41E}" type="pres">
      <dgm:prSet presAssocID="{5B7DAC74-B336-44D6-81C5-7CD439056F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722D8E-CD0F-2741-9612-6D9C141F2B6D}" type="pres">
      <dgm:prSet presAssocID="{5B7DAC74-B336-44D6-81C5-7CD439056FA8}" presName="parentText" presStyleLbl="node1" presStyleIdx="0" presStyleCnt="4" custScaleX="141417" custScaleY="121148" custLinFactNeighborX="-26771" custLinFactNeighborY="275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9C729-4E6F-BE41-A36D-1DC4EB57F395}" type="pres">
      <dgm:prSet presAssocID="{5B7DAC74-B336-44D6-81C5-7CD439056FA8}" presName="negativeSpace" presStyleCnt="0"/>
      <dgm:spPr/>
    </dgm:pt>
    <dgm:pt modelId="{1C142C23-868A-EA4C-B581-E7E75156E6CE}" type="pres">
      <dgm:prSet presAssocID="{5B7DAC74-B336-44D6-81C5-7CD439056FA8}" presName="childText" presStyleLbl="conFgAcc1" presStyleIdx="0" presStyleCnt="4">
        <dgm:presLayoutVars>
          <dgm:bulletEnabled val="1"/>
        </dgm:presLayoutVars>
      </dgm:prSet>
      <dgm:spPr/>
    </dgm:pt>
    <dgm:pt modelId="{6CA17017-24C9-6E4F-B3B2-A83FF0CB19EB}" type="pres">
      <dgm:prSet presAssocID="{DFBB569D-E8DD-42EA-A41E-A66CDFB159A1}" presName="spaceBetweenRectangles" presStyleCnt="0"/>
      <dgm:spPr/>
    </dgm:pt>
    <dgm:pt modelId="{191A9BFF-33C7-594E-8FEC-F3170088F6F9}" type="pres">
      <dgm:prSet presAssocID="{58ECE6F2-38F4-496C-8049-5037D6157B10}" presName="parentLin" presStyleCnt="0"/>
      <dgm:spPr/>
    </dgm:pt>
    <dgm:pt modelId="{7F62BA9D-43F5-3C4D-BEA4-9DBEC8202452}" type="pres">
      <dgm:prSet presAssocID="{58ECE6F2-38F4-496C-8049-5037D6157B1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5B607CA-D407-9748-80EB-1CFBB4D36BEB}" type="pres">
      <dgm:prSet presAssocID="{58ECE6F2-38F4-496C-8049-5037D6157B10}" presName="parentText" presStyleLbl="node1" presStyleIdx="1" presStyleCnt="4" custScaleX="122246" custScaleY="155315" custLinFactNeighborX="69875" custLinFactNeighborY="23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C0843-90DE-A741-8174-A9EF19CC8BAD}" type="pres">
      <dgm:prSet presAssocID="{58ECE6F2-38F4-496C-8049-5037D6157B10}" presName="negativeSpace" presStyleCnt="0"/>
      <dgm:spPr/>
    </dgm:pt>
    <dgm:pt modelId="{E744475A-C5A8-2249-B810-A09AE4673FB7}" type="pres">
      <dgm:prSet presAssocID="{58ECE6F2-38F4-496C-8049-5037D6157B10}" presName="childText" presStyleLbl="conFgAcc1" presStyleIdx="1" presStyleCnt="4">
        <dgm:presLayoutVars>
          <dgm:bulletEnabled val="1"/>
        </dgm:presLayoutVars>
      </dgm:prSet>
      <dgm:spPr/>
    </dgm:pt>
    <dgm:pt modelId="{F7F08335-1AE5-0344-B1C7-21A8093479D2}" type="pres">
      <dgm:prSet presAssocID="{96291805-B6C3-43D0-8002-F5BF79895675}" presName="spaceBetweenRectangles" presStyleCnt="0"/>
      <dgm:spPr/>
    </dgm:pt>
    <dgm:pt modelId="{9218DFF9-9A3B-2E47-8B0B-73BEA642D4C7}" type="pres">
      <dgm:prSet presAssocID="{E1F0C739-7D1A-40AC-AA88-9AF68784718A}" presName="parentLin" presStyleCnt="0"/>
      <dgm:spPr/>
    </dgm:pt>
    <dgm:pt modelId="{18C35168-53C6-F94A-A531-1E5A25711970}" type="pres">
      <dgm:prSet presAssocID="{E1F0C739-7D1A-40AC-AA88-9AF68784718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4AA0360-A5DC-BF45-8D41-578A995B3ADF}" type="pres">
      <dgm:prSet presAssocID="{E1F0C739-7D1A-40AC-AA88-9AF68784718A}" presName="parentText" presStyleLbl="node1" presStyleIdx="2" presStyleCnt="4" custScaleX="128903" custScaleY="138240" custLinFactNeighborX="11380" custLinFactNeighborY="-15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E7D74-E264-744C-8E99-F43724700B0E}" type="pres">
      <dgm:prSet presAssocID="{E1F0C739-7D1A-40AC-AA88-9AF68784718A}" presName="negativeSpace" presStyleCnt="0"/>
      <dgm:spPr/>
    </dgm:pt>
    <dgm:pt modelId="{CAD3EC11-33E1-C246-9B34-B83B44035136}" type="pres">
      <dgm:prSet presAssocID="{E1F0C739-7D1A-40AC-AA88-9AF68784718A}" presName="childText" presStyleLbl="conFgAcc1" presStyleIdx="2" presStyleCnt="4">
        <dgm:presLayoutVars>
          <dgm:bulletEnabled val="1"/>
        </dgm:presLayoutVars>
      </dgm:prSet>
      <dgm:spPr/>
    </dgm:pt>
    <dgm:pt modelId="{E5C0C6A0-79C3-2B4E-B63B-560140B2DE6D}" type="pres">
      <dgm:prSet presAssocID="{7D5A4AEF-178F-449B-90DA-70A22BB6A15C}" presName="spaceBetweenRectangles" presStyleCnt="0"/>
      <dgm:spPr/>
    </dgm:pt>
    <dgm:pt modelId="{E2042239-6395-4C41-BFC6-0491B87A546A}" type="pres">
      <dgm:prSet presAssocID="{8DAA7392-78F2-465D-BC44-A6FEAC7FF194}" presName="parentLin" presStyleCnt="0"/>
      <dgm:spPr/>
    </dgm:pt>
    <dgm:pt modelId="{14EA566A-67A0-0F49-A155-297C28221F62}" type="pres">
      <dgm:prSet presAssocID="{8DAA7392-78F2-465D-BC44-A6FEAC7FF19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0A9FF87-A5F8-F54C-B076-DF917DFAD65C}" type="pres">
      <dgm:prSet presAssocID="{8DAA7392-78F2-465D-BC44-A6FEAC7FF194}" presName="parentText" presStyleLbl="node1" presStyleIdx="3" presStyleCnt="4" custScaleX="128903" custScaleY="109286" custLinFactNeighborX="27625" custLinFactNeighborY="-24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3EC6E-C512-3843-913C-0813F3A4F7EC}" type="pres">
      <dgm:prSet presAssocID="{8DAA7392-78F2-465D-BC44-A6FEAC7FF194}" presName="negativeSpace" presStyleCnt="0"/>
      <dgm:spPr/>
    </dgm:pt>
    <dgm:pt modelId="{D61DA6E1-AB09-0943-BD05-FAEA4681F78A}" type="pres">
      <dgm:prSet presAssocID="{8DAA7392-78F2-465D-BC44-A6FEAC7FF19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EF44418-2849-C04D-A584-77E12E9A0184}" type="presOf" srcId="{E1F0C739-7D1A-40AC-AA88-9AF68784718A}" destId="{14AA0360-A5DC-BF45-8D41-578A995B3ADF}" srcOrd="1" destOrd="0" presId="urn:microsoft.com/office/officeart/2005/8/layout/list1"/>
    <dgm:cxn modelId="{6714D05C-EAB0-8847-9B5F-7810B475B028}" type="presOf" srcId="{58ECE6F2-38F4-496C-8049-5037D6157B10}" destId="{E5B607CA-D407-9748-80EB-1CFBB4D36BEB}" srcOrd="1" destOrd="0" presId="urn:microsoft.com/office/officeart/2005/8/layout/list1"/>
    <dgm:cxn modelId="{AE006F51-DC99-9A40-9554-C6E82DF9453F}" type="presOf" srcId="{5B7DAC74-B336-44D6-81C5-7CD439056FA8}" destId="{37722D8E-CD0F-2741-9612-6D9C141F2B6D}" srcOrd="1" destOrd="0" presId="urn:microsoft.com/office/officeart/2005/8/layout/list1"/>
    <dgm:cxn modelId="{FA263040-C3D5-8E4F-948B-6B9D9EE5F4CD}" type="presOf" srcId="{58ECE6F2-38F4-496C-8049-5037D6157B10}" destId="{7F62BA9D-43F5-3C4D-BEA4-9DBEC8202452}" srcOrd="0" destOrd="0" presId="urn:microsoft.com/office/officeart/2005/8/layout/list1"/>
    <dgm:cxn modelId="{53592905-1642-4437-A5F4-B125AFF76830}" srcId="{16938BF1-C17C-41DD-86CB-60D1632F9705}" destId="{E1F0C739-7D1A-40AC-AA88-9AF68784718A}" srcOrd="2" destOrd="0" parTransId="{35CF82C4-56AE-4329-BFA5-1BA6A22961BD}" sibTransId="{7D5A4AEF-178F-449B-90DA-70A22BB6A15C}"/>
    <dgm:cxn modelId="{BF98D2D5-B836-2C4C-8D0B-A2CA15D4D09E}" type="presOf" srcId="{E1F0C739-7D1A-40AC-AA88-9AF68784718A}" destId="{18C35168-53C6-F94A-A531-1E5A25711970}" srcOrd="0" destOrd="0" presId="urn:microsoft.com/office/officeart/2005/8/layout/list1"/>
    <dgm:cxn modelId="{1FB6783C-181D-4FE2-BE66-69E11FB6D591}" srcId="{16938BF1-C17C-41DD-86CB-60D1632F9705}" destId="{5B7DAC74-B336-44D6-81C5-7CD439056FA8}" srcOrd="0" destOrd="0" parTransId="{1AD74DEB-C735-469B-8638-4EF6BF834350}" sibTransId="{DFBB569D-E8DD-42EA-A41E-A66CDFB159A1}"/>
    <dgm:cxn modelId="{AD357B6B-42C2-A94D-85C4-F3E042694FF6}" type="presOf" srcId="{8DAA7392-78F2-465D-BC44-A6FEAC7FF194}" destId="{14EA566A-67A0-0F49-A155-297C28221F62}" srcOrd="0" destOrd="0" presId="urn:microsoft.com/office/officeart/2005/8/layout/list1"/>
    <dgm:cxn modelId="{8F089F0F-B495-9548-AA4E-10CE5D92327D}" type="presOf" srcId="{16938BF1-C17C-41DD-86CB-60D1632F9705}" destId="{5EEDD721-43CE-274D-8AD0-419EC40D350B}" srcOrd="0" destOrd="0" presId="urn:microsoft.com/office/officeart/2005/8/layout/list1"/>
    <dgm:cxn modelId="{FB2E9F94-E88F-B04C-8EFB-CE4BCA06F36A}" type="presOf" srcId="{8DAA7392-78F2-465D-BC44-A6FEAC7FF194}" destId="{D0A9FF87-A5F8-F54C-B076-DF917DFAD65C}" srcOrd="1" destOrd="0" presId="urn:microsoft.com/office/officeart/2005/8/layout/list1"/>
    <dgm:cxn modelId="{3B3F98FB-4B29-4767-878A-B8031371DCDD}" srcId="{16938BF1-C17C-41DD-86CB-60D1632F9705}" destId="{58ECE6F2-38F4-496C-8049-5037D6157B10}" srcOrd="1" destOrd="0" parTransId="{86401B9F-10B2-403D-AF17-6BE6F04962F1}" sibTransId="{96291805-B6C3-43D0-8002-F5BF79895675}"/>
    <dgm:cxn modelId="{384E7B29-14BE-8045-9BB4-869932E34D8C}" type="presOf" srcId="{5B7DAC74-B336-44D6-81C5-7CD439056FA8}" destId="{0F02DA51-4886-3C42-BF0D-D6530A41D41E}" srcOrd="0" destOrd="0" presId="urn:microsoft.com/office/officeart/2005/8/layout/list1"/>
    <dgm:cxn modelId="{54A2899D-9122-495E-B9DE-270825813FD0}" srcId="{16938BF1-C17C-41DD-86CB-60D1632F9705}" destId="{8DAA7392-78F2-465D-BC44-A6FEAC7FF194}" srcOrd="3" destOrd="0" parTransId="{D1995BEC-7CD7-4AE0-B780-6F59BA9D0BD1}" sibTransId="{85CDD182-A88C-4193-AB2C-5229395520B9}"/>
    <dgm:cxn modelId="{A25E5CC7-4FA9-E540-899A-CBF98A4B952F}" type="presParOf" srcId="{5EEDD721-43CE-274D-8AD0-419EC40D350B}" destId="{87347943-DD49-874C-914E-EF04B8A58623}" srcOrd="0" destOrd="0" presId="urn:microsoft.com/office/officeart/2005/8/layout/list1"/>
    <dgm:cxn modelId="{4F91887E-953A-6843-9D0C-376A60D057FC}" type="presParOf" srcId="{87347943-DD49-874C-914E-EF04B8A58623}" destId="{0F02DA51-4886-3C42-BF0D-D6530A41D41E}" srcOrd="0" destOrd="0" presId="urn:microsoft.com/office/officeart/2005/8/layout/list1"/>
    <dgm:cxn modelId="{F00AE23B-E281-C04F-9A1D-1E88CA63D5E8}" type="presParOf" srcId="{87347943-DD49-874C-914E-EF04B8A58623}" destId="{37722D8E-CD0F-2741-9612-6D9C141F2B6D}" srcOrd="1" destOrd="0" presId="urn:microsoft.com/office/officeart/2005/8/layout/list1"/>
    <dgm:cxn modelId="{0CE84614-9D0C-2645-BE93-32DE88BB2293}" type="presParOf" srcId="{5EEDD721-43CE-274D-8AD0-419EC40D350B}" destId="{2779C729-4E6F-BE41-A36D-1DC4EB57F395}" srcOrd="1" destOrd="0" presId="urn:microsoft.com/office/officeart/2005/8/layout/list1"/>
    <dgm:cxn modelId="{BB98B30B-A76B-F94A-9901-30AC6273A239}" type="presParOf" srcId="{5EEDD721-43CE-274D-8AD0-419EC40D350B}" destId="{1C142C23-868A-EA4C-B581-E7E75156E6CE}" srcOrd="2" destOrd="0" presId="urn:microsoft.com/office/officeart/2005/8/layout/list1"/>
    <dgm:cxn modelId="{64510D15-563F-1849-A32C-7837A463E041}" type="presParOf" srcId="{5EEDD721-43CE-274D-8AD0-419EC40D350B}" destId="{6CA17017-24C9-6E4F-B3B2-A83FF0CB19EB}" srcOrd="3" destOrd="0" presId="urn:microsoft.com/office/officeart/2005/8/layout/list1"/>
    <dgm:cxn modelId="{271FF785-6D4E-CC41-8B26-5A72444AC861}" type="presParOf" srcId="{5EEDD721-43CE-274D-8AD0-419EC40D350B}" destId="{191A9BFF-33C7-594E-8FEC-F3170088F6F9}" srcOrd="4" destOrd="0" presId="urn:microsoft.com/office/officeart/2005/8/layout/list1"/>
    <dgm:cxn modelId="{BD222691-FA60-7142-AF6F-D95F0D2714E2}" type="presParOf" srcId="{191A9BFF-33C7-594E-8FEC-F3170088F6F9}" destId="{7F62BA9D-43F5-3C4D-BEA4-9DBEC8202452}" srcOrd="0" destOrd="0" presId="urn:microsoft.com/office/officeart/2005/8/layout/list1"/>
    <dgm:cxn modelId="{4AB81C3D-39D7-9645-B87A-25A4D6166174}" type="presParOf" srcId="{191A9BFF-33C7-594E-8FEC-F3170088F6F9}" destId="{E5B607CA-D407-9748-80EB-1CFBB4D36BEB}" srcOrd="1" destOrd="0" presId="urn:microsoft.com/office/officeart/2005/8/layout/list1"/>
    <dgm:cxn modelId="{19438F33-47D6-A542-8C48-EBF77198F814}" type="presParOf" srcId="{5EEDD721-43CE-274D-8AD0-419EC40D350B}" destId="{9D5C0843-90DE-A741-8174-A9EF19CC8BAD}" srcOrd="5" destOrd="0" presId="urn:microsoft.com/office/officeart/2005/8/layout/list1"/>
    <dgm:cxn modelId="{41C41342-2829-2A42-9614-0C96A178CB16}" type="presParOf" srcId="{5EEDD721-43CE-274D-8AD0-419EC40D350B}" destId="{E744475A-C5A8-2249-B810-A09AE4673FB7}" srcOrd="6" destOrd="0" presId="urn:microsoft.com/office/officeart/2005/8/layout/list1"/>
    <dgm:cxn modelId="{6D132548-E234-104A-BB85-AE7B0940D95E}" type="presParOf" srcId="{5EEDD721-43CE-274D-8AD0-419EC40D350B}" destId="{F7F08335-1AE5-0344-B1C7-21A8093479D2}" srcOrd="7" destOrd="0" presId="urn:microsoft.com/office/officeart/2005/8/layout/list1"/>
    <dgm:cxn modelId="{EF07145E-7475-EA4E-A286-E075895ECD37}" type="presParOf" srcId="{5EEDD721-43CE-274D-8AD0-419EC40D350B}" destId="{9218DFF9-9A3B-2E47-8B0B-73BEA642D4C7}" srcOrd="8" destOrd="0" presId="urn:microsoft.com/office/officeart/2005/8/layout/list1"/>
    <dgm:cxn modelId="{93A1A0DD-5629-7F4E-B266-6E3D1724B143}" type="presParOf" srcId="{9218DFF9-9A3B-2E47-8B0B-73BEA642D4C7}" destId="{18C35168-53C6-F94A-A531-1E5A25711970}" srcOrd="0" destOrd="0" presId="urn:microsoft.com/office/officeart/2005/8/layout/list1"/>
    <dgm:cxn modelId="{56BFDE96-BE95-5C44-AEB0-022230F3778A}" type="presParOf" srcId="{9218DFF9-9A3B-2E47-8B0B-73BEA642D4C7}" destId="{14AA0360-A5DC-BF45-8D41-578A995B3ADF}" srcOrd="1" destOrd="0" presId="urn:microsoft.com/office/officeart/2005/8/layout/list1"/>
    <dgm:cxn modelId="{3B3CFFD0-DD1F-7047-9F34-4700646CB90D}" type="presParOf" srcId="{5EEDD721-43CE-274D-8AD0-419EC40D350B}" destId="{6A4E7D74-E264-744C-8E99-F43724700B0E}" srcOrd="9" destOrd="0" presId="urn:microsoft.com/office/officeart/2005/8/layout/list1"/>
    <dgm:cxn modelId="{E7D2CE2D-AC61-014A-8803-A4E10EEA6F98}" type="presParOf" srcId="{5EEDD721-43CE-274D-8AD0-419EC40D350B}" destId="{CAD3EC11-33E1-C246-9B34-B83B44035136}" srcOrd="10" destOrd="0" presId="urn:microsoft.com/office/officeart/2005/8/layout/list1"/>
    <dgm:cxn modelId="{DCA13FA5-3903-BC43-B284-9EA432B6D7F4}" type="presParOf" srcId="{5EEDD721-43CE-274D-8AD0-419EC40D350B}" destId="{E5C0C6A0-79C3-2B4E-B63B-560140B2DE6D}" srcOrd="11" destOrd="0" presId="urn:microsoft.com/office/officeart/2005/8/layout/list1"/>
    <dgm:cxn modelId="{0169DB91-7D8A-5D43-B9BB-B3BF66FB4C31}" type="presParOf" srcId="{5EEDD721-43CE-274D-8AD0-419EC40D350B}" destId="{E2042239-6395-4C41-BFC6-0491B87A546A}" srcOrd="12" destOrd="0" presId="urn:microsoft.com/office/officeart/2005/8/layout/list1"/>
    <dgm:cxn modelId="{B7E899CA-5720-C843-B622-E74C13346BAA}" type="presParOf" srcId="{E2042239-6395-4C41-BFC6-0491B87A546A}" destId="{14EA566A-67A0-0F49-A155-297C28221F62}" srcOrd="0" destOrd="0" presId="urn:microsoft.com/office/officeart/2005/8/layout/list1"/>
    <dgm:cxn modelId="{CD9292AE-D475-EB47-9D0F-35D7A09D0F4E}" type="presParOf" srcId="{E2042239-6395-4C41-BFC6-0491B87A546A}" destId="{D0A9FF87-A5F8-F54C-B076-DF917DFAD65C}" srcOrd="1" destOrd="0" presId="urn:microsoft.com/office/officeart/2005/8/layout/list1"/>
    <dgm:cxn modelId="{C7B75E89-E98A-244C-8347-DFAED1B3FAE3}" type="presParOf" srcId="{5EEDD721-43CE-274D-8AD0-419EC40D350B}" destId="{2523EC6E-C512-3843-913C-0813F3A4F7EC}" srcOrd="13" destOrd="0" presId="urn:microsoft.com/office/officeart/2005/8/layout/list1"/>
    <dgm:cxn modelId="{FD449B73-2559-A841-AB8B-89D997781A40}" type="presParOf" srcId="{5EEDD721-43CE-274D-8AD0-419EC40D350B}" destId="{D61DA6E1-AB09-0943-BD05-FAEA4681F7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09F4A-5ED9-43AC-BF0F-551ED6139877}">
      <dsp:nvSpPr>
        <dsp:cNvPr id="0" name=""/>
        <dsp:cNvSpPr/>
      </dsp:nvSpPr>
      <dsp:spPr>
        <a:xfrm>
          <a:off x="0" y="204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E05C0-9EB2-46AB-ACEF-E526A6B62F70}">
      <dsp:nvSpPr>
        <dsp:cNvPr id="0" name=""/>
        <dsp:cNvSpPr/>
      </dsp:nvSpPr>
      <dsp:spPr>
        <a:xfrm>
          <a:off x="313549" y="235264"/>
          <a:ext cx="570090" cy="5700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99FC3-317B-402F-98D3-A35BC67D57A4}">
      <dsp:nvSpPr>
        <dsp:cNvPr id="0" name=""/>
        <dsp:cNvSpPr/>
      </dsp:nvSpPr>
      <dsp:spPr>
        <a:xfrm>
          <a:off x="1197190" y="204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/>
            <a:t>Clinical/Translational Coursework</a:t>
          </a:r>
          <a:endParaRPr lang="en-US" sz="2000" kern="1200"/>
        </a:p>
      </dsp:txBody>
      <dsp:txXfrm>
        <a:off x="1197190" y="2045"/>
        <a:ext cx="3008097" cy="1036528"/>
      </dsp:txXfrm>
    </dsp:sp>
    <dsp:sp modelId="{F9596412-D40E-4005-AD79-B24AEF364BA8}">
      <dsp:nvSpPr>
        <dsp:cNvPr id="0" name=""/>
        <dsp:cNvSpPr/>
      </dsp:nvSpPr>
      <dsp:spPr>
        <a:xfrm>
          <a:off x="0" y="1297705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EA381-F99E-4F5C-A3EB-27198D179E16}">
      <dsp:nvSpPr>
        <dsp:cNvPr id="0" name=""/>
        <dsp:cNvSpPr/>
      </dsp:nvSpPr>
      <dsp:spPr>
        <a:xfrm>
          <a:off x="313549" y="1530924"/>
          <a:ext cx="570090" cy="57009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72C8F-02BA-4513-ADC4-2A28FB49F16C}">
      <dsp:nvSpPr>
        <dsp:cNvPr id="0" name=""/>
        <dsp:cNvSpPr/>
      </dsp:nvSpPr>
      <dsp:spPr>
        <a:xfrm>
          <a:off x="1197190" y="1297705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/>
            <a:t>Monthly GTMS Seminar Series</a:t>
          </a:r>
          <a:endParaRPr lang="en-US" sz="2000" kern="1200"/>
        </a:p>
      </dsp:txBody>
      <dsp:txXfrm>
        <a:off x="1197190" y="1297705"/>
        <a:ext cx="3008097" cy="1036528"/>
      </dsp:txXfrm>
    </dsp:sp>
    <dsp:sp modelId="{B374E69E-6035-46FB-ADE7-1B0F049F607D}">
      <dsp:nvSpPr>
        <dsp:cNvPr id="0" name=""/>
        <dsp:cNvSpPr/>
      </dsp:nvSpPr>
      <dsp:spPr>
        <a:xfrm>
          <a:off x="0" y="259336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E3C96-BEF8-4A42-BD2F-858325DD914B}">
      <dsp:nvSpPr>
        <dsp:cNvPr id="0" name=""/>
        <dsp:cNvSpPr/>
      </dsp:nvSpPr>
      <dsp:spPr>
        <a:xfrm>
          <a:off x="313549" y="2826584"/>
          <a:ext cx="570090" cy="57009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2DF6-B51C-4D85-8B34-4C45FBA2138A}">
      <dsp:nvSpPr>
        <dsp:cNvPr id="0" name=""/>
        <dsp:cNvSpPr/>
      </dsp:nvSpPr>
      <dsp:spPr>
        <a:xfrm>
          <a:off x="1197190" y="259336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/>
            <a:t>Annual Multi-School Symposium</a:t>
          </a:r>
          <a:endParaRPr lang="en-US" sz="2000" kern="1200"/>
        </a:p>
      </dsp:txBody>
      <dsp:txXfrm>
        <a:off x="1197190" y="2593366"/>
        <a:ext cx="3008097" cy="1036528"/>
      </dsp:txXfrm>
    </dsp:sp>
    <dsp:sp modelId="{453B38CA-84C4-4037-935C-0F72A4EDB17B}">
      <dsp:nvSpPr>
        <dsp:cNvPr id="0" name=""/>
        <dsp:cNvSpPr/>
      </dsp:nvSpPr>
      <dsp:spPr>
        <a:xfrm>
          <a:off x="0" y="3889026"/>
          <a:ext cx="4205288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F1832-80A8-4203-BD09-5F1EA2751E6D}">
      <dsp:nvSpPr>
        <dsp:cNvPr id="0" name=""/>
        <dsp:cNvSpPr/>
      </dsp:nvSpPr>
      <dsp:spPr>
        <a:xfrm>
          <a:off x="313549" y="4122245"/>
          <a:ext cx="570090" cy="57009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BD454-4011-4D43-918C-A6CA7F2381D5}">
      <dsp:nvSpPr>
        <dsp:cNvPr id="0" name=""/>
        <dsp:cNvSpPr/>
      </dsp:nvSpPr>
      <dsp:spPr>
        <a:xfrm>
          <a:off x="1197190" y="3889026"/>
          <a:ext cx="3008097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/>
            <a:t>Clinical Clerkship</a:t>
          </a:r>
          <a:endParaRPr lang="en-US" sz="2000" kern="1200"/>
        </a:p>
      </dsp:txBody>
      <dsp:txXfrm>
        <a:off x="1197190" y="3889026"/>
        <a:ext cx="3008097" cy="1036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2C23-868A-EA4C-B581-E7E75156E6CE}">
      <dsp:nvSpPr>
        <dsp:cNvPr id="0" name=""/>
        <dsp:cNvSpPr/>
      </dsp:nvSpPr>
      <dsp:spPr>
        <a:xfrm>
          <a:off x="0" y="501488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2D8E-CD0F-2741-9612-6D9C141F2B6D}">
      <dsp:nvSpPr>
        <dsp:cNvPr id="0" name=""/>
        <dsp:cNvSpPr/>
      </dsp:nvSpPr>
      <dsp:spPr>
        <a:xfrm>
          <a:off x="147959" y="205652"/>
          <a:ext cx="4000281" cy="8225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Develop a curricular plan with your GTMS mentors</a:t>
          </a:r>
          <a:endParaRPr lang="en-US" sz="1600" kern="1200" dirty="0"/>
        </a:p>
      </dsp:txBody>
      <dsp:txXfrm>
        <a:off x="188112" y="245805"/>
        <a:ext cx="3919975" cy="742240"/>
      </dsp:txXfrm>
    </dsp:sp>
    <dsp:sp modelId="{E744475A-C5A8-2249-B810-A09AE4673FB7}">
      <dsp:nvSpPr>
        <dsp:cNvPr id="0" name=""/>
        <dsp:cNvSpPr/>
      </dsp:nvSpPr>
      <dsp:spPr>
        <a:xfrm>
          <a:off x="0" y="1920335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07CA-D407-9748-80EB-1CFBB4D36BEB}">
      <dsp:nvSpPr>
        <dsp:cNvPr id="0" name=""/>
        <dsp:cNvSpPr/>
      </dsp:nvSpPr>
      <dsp:spPr>
        <a:xfrm>
          <a:off x="357186" y="1221047"/>
          <a:ext cx="3598557" cy="1054526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TWO courses relevant to your translational interests that </a:t>
          </a:r>
          <a:r>
            <a:rPr lang="en-US" sz="1400" b="1" i="1" kern="1200" dirty="0"/>
            <a:t>also</a:t>
          </a:r>
          <a:r>
            <a:rPr lang="en-US" sz="1400" kern="1200" dirty="0"/>
            <a:t> fulfill your graduate group (preferentially elective) requirements.</a:t>
          </a:r>
        </a:p>
      </dsp:txBody>
      <dsp:txXfrm>
        <a:off x="408664" y="1272525"/>
        <a:ext cx="3495601" cy="951570"/>
      </dsp:txXfrm>
    </dsp:sp>
    <dsp:sp modelId="{CAD3EC11-33E1-C246-9B34-B83B44035136}">
      <dsp:nvSpPr>
        <dsp:cNvPr id="0" name=""/>
        <dsp:cNvSpPr/>
      </dsp:nvSpPr>
      <dsp:spPr>
        <a:xfrm>
          <a:off x="0" y="3223249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A0360-A5DC-BF45-8D41-578A995B3ADF}">
      <dsp:nvSpPr>
        <dsp:cNvPr id="0" name=""/>
        <dsp:cNvSpPr/>
      </dsp:nvSpPr>
      <dsp:spPr>
        <a:xfrm>
          <a:off x="234192" y="2520349"/>
          <a:ext cx="3794519" cy="938594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BIOM 502: </a:t>
          </a:r>
          <a:r>
            <a:rPr lang="en-US" sz="1600" kern="1200" dirty="0">
              <a:hlinkClick xmlns:r="http://schemas.openxmlformats.org/officeDocument/2006/relationships" r:id="rId1"/>
            </a:rPr>
            <a:t>Molecular Basis of Disease</a:t>
          </a:r>
          <a:r>
            <a:rPr lang="en-US" sz="1600" kern="1200" dirty="0"/>
            <a:t> – specifically for GTMS students</a:t>
          </a:r>
        </a:p>
      </dsp:txBody>
      <dsp:txXfrm>
        <a:off x="280010" y="2566167"/>
        <a:ext cx="3702883" cy="846958"/>
      </dsp:txXfrm>
    </dsp:sp>
    <dsp:sp modelId="{D61DA6E1-AB09-0943-BD05-FAEA4681F78A}">
      <dsp:nvSpPr>
        <dsp:cNvPr id="0" name=""/>
        <dsp:cNvSpPr/>
      </dsp:nvSpPr>
      <dsp:spPr>
        <a:xfrm>
          <a:off x="0" y="4329577"/>
          <a:ext cx="4205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9FF87-A5F8-F54C-B076-DF917DFAD65C}">
      <dsp:nvSpPr>
        <dsp:cNvPr id="0" name=""/>
        <dsp:cNvSpPr/>
      </dsp:nvSpPr>
      <dsp:spPr>
        <a:xfrm>
          <a:off x="268349" y="3759203"/>
          <a:ext cx="3794519" cy="742008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65" tIns="0" rIns="11126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ONE BENCH-TO-BEDSIDE ELECTIVE </a:t>
          </a:r>
        </a:p>
      </dsp:txBody>
      <dsp:txXfrm>
        <a:off x="304571" y="3795425"/>
        <a:ext cx="3722075" cy="6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9D56-2D62-0640-A7E5-9D5B57158192}" type="datetimeFigureOut">
              <a:rPr kumimoji="1" lang="zh-CN" altLang="en-US" smtClean="0"/>
              <a:t>2021/8/26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07D6-5698-6B4D-AD32-AA430FC2832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17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481D9-6C90-E744-BFDC-D9B0E5C85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</a:t>
            </a:r>
            <a:r>
              <a:rPr lang="en-US" baseline="0" dirty="0"/>
              <a:t> at Yale, next year at 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C38-0299-9C40-9F82-F8679D4E7A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9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0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6D07-8AEA-4137-87B0-26F6D71455D9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6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94A6D07-8AEA-4137-87B0-26F6D71455D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2BFE-A2E3-4E40-89D1-238096CF7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alpha val="7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F94A6D07-8AEA-4137-87B0-26F6D71455D9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alpha val="7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b="0" i="0" spc="0" baseline="0">
                <a:solidFill>
                  <a:srgbClr val="FFFFFF"/>
                </a:solidFill>
                <a:latin typeface="Avenir Book" panose="02000503020000020003" pitchFamily="2" charset="0"/>
              </a:defRPr>
            </a:lvl1pPr>
          </a:lstStyle>
          <a:p>
            <a:fld id="{5ED92BFE-A2E3-4E40-89D1-238096CF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cap="all" spc="200" baseline="0">
          <a:solidFill>
            <a:srgbClr val="262626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Book" panose="02000503020000020003" pitchFamily="2" charset="0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mailto:punt@vet.upen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necara@upenn.edu" TargetMode="External"/><Relationship Id="rId5" Type="http://schemas.openxmlformats.org/officeDocument/2006/relationships/hyperlink" Target="mailto:jpkatz@upenn.ed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laurapin@pennmedicine.upenn.edu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indeglia@pennmedicine.upenn.ed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unt@vet.upenn.edu" TargetMode="External"/><Relationship Id="rId5" Type="http://schemas.openxmlformats.org/officeDocument/2006/relationships/hyperlink" Target="mailto:jpkatz@upenn.edu" TargetMode="External"/><Relationship Id="rId4" Type="http://schemas.openxmlformats.org/officeDocument/2006/relationships/hyperlink" Target="mailto:annecara@upenn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gtms/former-student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.upenn.edu/gtms" TargetMode="External"/><Relationship Id="rId4" Type="http://schemas.openxmlformats.org/officeDocument/2006/relationships/hyperlink" Target="https://www.med.upenn.edu/gtms/current-studen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06" y="1356806"/>
            <a:ext cx="4464574" cy="326311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Graduate Training in Medical Science (GTMS)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33E13E9-EF02-5D4B-860C-71D9AE8F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452" y="2519656"/>
            <a:ext cx="1076913" cy="1076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CBAA1-8C7A-9047-ADD4-26311C53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92" y="430726"/>
            <a:ext cx="856882" cy="1311403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25BE958-EFDE-7D47-849E-4316593FC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60" y="83444"/>
            <a:ext cx="1699190" cy="5571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02C705-2F7A-B44B-8446-E7B96566582D}"/>
              </a:ext>
            </a:extLst>
          </p:cNvPr>
          <p:cNvSpPr/>
          <p:nvPr/>
        </p:nvSpPr>
        <p:spPr>
          <a:xfrm>
            <a:off x="5699069" y="1798987"/>
            <a:ext cx="2327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Jonathan Katz</a:t>
            </a:r>
          </a:p>
          <a:p>
            <a:r>
              <a:rPr lang="en-US" dirty="0">
                <a:hlinkClick r:id="rId5"/>
              </a:rPr>
              <a:t>jpkatz@upenn.edu</a:t>
            </a:r>
            <a:r>
              <a:rPr lang="en-US" dirty="0"/>
              <a:t>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DFA04-9A54-9245-A583-7F624531F2A6}"/>
              </a:ext>
            </a:extLst>
          </p:cNvPr>
          <p:cNvSpPr/>
          <p:nvPr/>
        </p:nvSpPr>
        <p:spPr>
          <a:xfrm>
            <a:off x="5715921" y="5533928"/>
            <a:ext cx="2327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Anne-Cara Apple, </a:t>
            </a:r>
            <a:r>
              <a:rPr lang="en-US" dirty="0">
                <a:hlinkClick r:id="rId6"/>
              </a:rPr>
              <a:t>annecara@upenn.edu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80AED1-4372-D64D-8725-D7396F3FCB80}"/>
              </a:ext>
            </a:extLst>
          </p:cNvPr>
          <p:cNvSpPr/>
          <p:nvPr/>
        </p:nvSpPr>
        <p:spPr>
          <a:xfrm>
            <a:off x="5715921" y="3624593"/>
            <a:ext cx="2141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Jenni Punt</a:t>
            </a:r>
          </a:p>
          <a:p>
            <a:r>
              <a:rPr lang="en-US" dirty="0">
                <a:hlinkClick r:id="rId7"/>
              </a:rPr>
              <a:t>punt@vet.upenn.edu</a:t>
            </a:r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A8C312-813D-A742-A8DF-31EB8DCE27B9}"/>
              </a:ext>
            </a:extLst>
          </p:cNvPr>
          <p:cNvSpPr txBox="1"/>
          <p:nvPr/>
        </p:nvSpPr>
        <p:spPr>
          <a:xfrm>
            <a:off x="7162800" y="1086427"/>
            <a:ext cx="167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Director and mentor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FE42D-8ADF-E941-8A3A-03FE91932FAC}"/>
              </a:ext>
            </a:extLst>
          </p:cNvPr>
          <p:cNvSpPr txBox="1"/>
          <p:nvPr/>
        </p:nvSpPr>
        <p:spPr>
          <a:xfrm>
            <a:off x="7162800" y="2815398"/>
            <a:ext cx="167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Director and mentor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93864-AEFF-6E4D-95CA-DAF51DEECD1F}"/>
              </a:ext>
            </a:extLst>
          </p:cNvPr>
          <p:cNvSpPr txBox="1"/>
          <p:nvPr/>
        </p:nvSpPr>
        <p:spPr>
          <a:xfrm>
            <a:off x="7162800" y="4773390"/>
            <a:ext cx="167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Administrator and co-mentor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23C5B-D85C-EF4B-97EC-448F586F7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950" y="4298946"/>
            <a:ext cx="936366" cy="12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CD6D-FF4C-9242-982F-929622FA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perspective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2F68CB-7C24-604E-AECF-AD7EA1EA8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515" y="977117"/>
            <a:ext cx="3031366" cy="37321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7338ED-0347-9E4A-8035-AFD6D0B853BA}"/>
              </a:ext>
            </a:extLst>
          </p:cNvPr>
          <p:cNvSpPr txBox="1">
            <a:spLocks/>
          </p:cNvSpPr>
          <p:nvPr/>
        </p:nvSpPr>
        <p:spPr bwMode="black">
          <a:xfrm>
            <a:off x="247388" y="1118190"/>
            <a:ext cx="2460745" cy="443909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i="0" kern="1200" cap="all" spc="200" baseline="0">
                <a:solidFill>
                  <a:srgbClr val="262626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</a:rPr>
              <a:t>ALEX INDEGLIA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7EA46B-393B-5B49-8C81-95CB6AA25CE9}"/>
              </a:ext>
            </a:extLst>
          </p:cNvPr>
          <p:cNvSpPr txBox="1">
            <a:spLocks/>
          </p:cNvSpPr>
          <p:nvPr/>
        </p:nvSpPr>
        <p:spPr bwMode="black">
          <a:xfrm>
            <a:off x="6324614" y="1118190"/>
            <a:ext cx="2606288" cy="4191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i="0" kern="1200" cap="all" spc="200" baseline="0">
                <a:solidFill>
                  <a:srgbClr val="262626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</a:rPr>
              <a:t>Laura </a:t>
            </a:r>
            <a:r>
              <a:rPr lang="en-US" sz="1600" b="1" dirty="0" err="1">
                <a:solidFill>
                  <a:schemeClr val="bg1"/>
                </a:solidFill>
              </a:rPr>
              <a:t>pinheiro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8B8DEF-2580-0543-A1B9-D21E6D92C039}"/>
              </a:ext>
            </a:extLst>
          </p:cNvPr>
          <p:cNvSpPr txBox="1">
            <a:spLocks/>
          </p:cNvSpPr>
          <p:nvPr/>
        </p:nvSpPr>
        <p:spPr>
          <a:xfrm>
            <a:off x="67599" y="1447800"/>
            <a:ext cx="2667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None/>
            </a:pPr>
            <a:endParaRPr lang="en-US" dirty="0"/>
          </a:p>
          <a:p>
            <a:pPr lvl="1"/>
            <a:r>
              <a:rPr lang="en-US" dirty="0"/>
              <a:t>From Rhode Island</a:t>
            </a:r>
          </a:p>
          <a:p>
            <a:pPr lvl="1"/>
            <a:r>
              <a:rPr lang="en-US" dirty="0"/>
              <a:t>Undergrad: University of Virginia</a:t>
            </a:r>
          </a:p>
          <a:p>
            <a:pPr lvl="1"/>
            <a:r>
              <a:rPr lang="en-US" dirty="0"/>
              <a:t>Graduate group: BMB</a:t>
            </a:r>
          </a:p>
          <a:p>
            <a:pPr lvl="1"/>
            <a:r>
              <a:rPr lang="en-US" dirty="0"/>
              <a:t>Thesis mentor: Maureen Murphy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5D6E6A-A266-444E-AE6D-F572F050BD93}"/>
              </a:ext>
            </a:extLst>
          </p:cNvPr>
          <p:cNvSpPr txBox="1">
            <a:spLocks/>
          </p:cNvSpPr>
          <p:nvPr/>
        </p:nvSpPr>
        <p:spPr>
          <a:xfrm>
            <a:off x="6191512" y="1340144"/>
            <a:ext cx="2667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None/>
            </a:pPr>
            <a:endParaRPr lang="en-US" dirty="0"/>
          </a:p>
          <a:p>
            <a:pPr lvl="1"/>
            <a:r>
              <a:rPr lang="en-US" dirty="0"/>
              <a:t>From Brazil/Florida</a:t>
            </a:r>
          </a:p>
          <a:p>
            <a:pPr lvl="1"/>
            <a:r>
              <a:rPr lang="en-US" dirty="0"/>
              <a:t>Undergrad: University of Florida</a:t>
            </a:r>
          </a:p>
          <a:p>
            <a:pPr lvl="1"/>
            <a:r>
              <a:rPr lang="en-US" dirty="0"/>
              <a:t>Graduate group: BMB</a:t>
            </a:r>
          </a:p>
          <a:p>
            <a:pPr lvl="1"/>
            <a:r>
              <a:rPr lang="en-US" dirty="0"/>
              <a:t>Thesis mentor:       Katy </a:t>
            </a:r>
            <a:r>
              <a:rPr lang="en-US" dirty="0" err="1"/>
              <a:t>Wellen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3663B5-0261-5347-880D-F67483C0AB90}"/>
              </a:ext>
            </a:extLst>
          </p:cNvPr>
          <p:cNvSpPr txBox="1">
            <a:spLocks/>
          </p:cNvSpPr>
          <p:nvPr/>
        </p:nvSpPr>
        <p:spPr>
          <a:xfrm>
            <a:off x="-45976" y="4825351"/>
            <a:ext cx="4267200" cy="281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u="sng" dirty="0"/>
              <a:t>Why we chose to apply to GTMS: </a:t>
            </a:r>
            <a:endParaRPr lang="en-US" sz="1600" dirty="0"/>
          </a:p>
          <a:p>
            <a:r>
              <a:rPr lang="en-US" sz="1600" dirty="0"/>
              <a:t>Interest in </a:t>
            </a:r>
            <a:r>
              <a:rPr lang="en-US" sz="1600" b="1" dirty="0"/>
              <a:t>translational</a:t>
            </a:r>
            <a:r>
              <a:rPr lang="en-US" sz="1600" dirty="0"/>
              <a:t> research</a:t>
            </a:r>
          </a:p>
          <a:p>
            <a:r>
              <a:rPr lang="en-US" sz="1600" dirty="0"/>
              <a:t>Wanted to learn how to ask </a:t>
            </a:r>
            <a:r>
              <a:rPr lang="en-US" sz="1600" b="1" dirty="0"/>
              <a:t>clinically relevant questions</a:t>
            </a:r>
            <a:r>
              <a:rPr lang="en-US" sz="1600" dirty="0"/>
              <a:t> in basic research</a:t>
            </a:r>
          </a:p>
          <a:p>
            <a:r>
              <a:rPr lang="en-US" sz="1600" dirty="0"/>
              <a:t>Supplement our PhD training with </a:t>
            </a:r>
            <a:r>
              <a:rPr lang="en-US" sz="1600" b="1" dirty="0"/>
              <a:t>broader medical knowledge</a:t>
            </a:r>
          </a:p>
          <a:p>
            <a:pPr marL="0" indent="0">
              <a:buNone/>
            </a:pP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E893D1-0C20-C545-BE2A-F5F49755B588}"/>
              </a:ext>
            </a:extLst>
          </p:cNvPr>
          <p:cNvSpPr txBox="1">
            <a:spLocks/>
          </p:cNvSpPr>
          <p:nvPr/>
        </p:nvSpPr>
        <p:spPr>
          <a:xfrm>
            <a:off x="4334799" y="4720724"/>
            <a:ext cx="4850386" cy="2137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u="sng" dirty="0"/>
              <a:t>Skills acquired by being in GTMS:</a:t>
            </a:r>
            <a:endParaRPr lang="en-US" sz="1600" dirty="0"/>
          </a:p>
          <a:p>
            <a:r>
              <a:rPr lang="en-US" sz="1600" dirty="0"/>
              <a:t>Developed </a:t>
            </a:r>
            <a:r>
              <a:rPr lang="en-US" sz="1600" b="1" dirty="0"/>
              <a:t>connections</a:t>
            </a:r>
            <a:r>
              <a:rPr lang="en-US" sz="1600" dirty="0"/>
              <a:t> by </a:t>
            </a:r>
            <a:r>
              <a:rPr lang="en-US" sz="1600" b="1" dirty="0"/>
              <a:t>networking</a:t>
            </a:r>
            <a:r>
              <a:rPr lang="en-US" sz="1600" dirty="0"/>
              <a:t> with faculty at Penn and outside of Penn</a:t>
            </a:r>
          </a:p>
          <a:p>
            <a:r>
              <a:rPr lang="en-US" sz="1600" dirty="0"/>
              <a:t>Introduction to a </a:t>
            </a:r>
            <a:r>
              <a:rPr lang="en-US" sz="1600" b="1" dirty="0"/>
              <a:t>diverse range of medical conditions</a:t>
            </a:r>
            <a:r>
              <a:rPr lang="en-US" sz="1600" dirty="0"/>
              <a:t> and their </a:t>
            </a:r>
            <a:r>
              <a:rPr lang="en-US" sz="1600" b="1" dirty="0"/>
              <a:t>accompanying research</a:t>
            </a:r>
          </a:p>
          <a:p>
            <a:r>
              <a:rPr lang="en-US" sz="1600" dirty="0"/>
              <a:t>Really looking forward to the </a:t>
            </a:r>
            <a:r>
              <a:rPr lang="en-US" sz="1600" b="1" dirty="0"/>
              <a:t>clinical clerkship! </a:t>
            </a:r>
            <a:r>
              <a:rPr lang="en-US" sz="1600" dirty="0">
                <a:sym typeface="Wingdings" pitchFamily="2" charset="2"/>
              </a:rPr>
              <a:t> (also one of the </a:t>
            </a:r>
            <a:r>
              <a:rPr lang="en-US" sz="1600" b="1" dirty="0">
                <a:sym typeface="Wingdings" pitchFamily="2" charset="2"/>
              </a:rPr>
              <a:t>main reasons we joined</a:t>
            </a:r>
            <a:r>
              <a:rPr lang="en-US" sz="1600" dirty="0">
                <a:sym typeface="Wingdings" pitchFamily="2" charset="2"/>
              </a:rPr>
              <a:t>!)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54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48" y="533400"/>
            <a:ext cx="7848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GTMS Monthly Seminar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9604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/>
              <a:t>An informal monthly gathering of GTMS students.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Topics and speakers are selected by 2nd year students and include investigators sharing their experiences and expertise in:</a:t>
            </a:r>
          </a:p>
          <a:p>
            <a:pPr lvl="2"/>
            <a:r>
              <a:rPr lang="en-US" sz="1800" dirty="0"/>
              <a:t>Startup and Entrepreneurship 	</a:t>
            </a:r>
          </a:p>
          <a:p>
            <a:pPr lvl="2"/>
            <a:r>
              <a:rPr lang="en-US" sz="1800" dirty="0"/>
              <a:t>Patent and Intellectual Property </a:t>
            </a:r>
          </a:p>
          <a:p>
            <a:pPr lvl="2"/>
            <a:r>
              <a:rPr lang="en-US" sz="1800" dirty="0"/>
              <a:t>Drug Development</a:t>
            </a:r>
          </a:p>
          <a:p>
            <a:pPr lvl="2"/>
            <a:r>
              <a:rPr lang="en-US" sz="1800" dirty="0"/>
              <a:t>Clinical Trials: design,</a:t>
            </a:r>
            <a:r>
              <a:rPr lang="en-US" altLang="zh-CN" sz="1800" dirty="0"/>
              <a:t> monitoring</a:t>
            </a:r>
            <a:r>
              <a:rPr lang="en-US" sz="1800" dirty="0"/>
              <a:t> and data analysis</a:t>
            </a:r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4ADCD-0A24-214D-9B7B-A1E868F3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24" y="76311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D9E8-D9E1-E44A-AD27-5FF601B6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457200"/>
            <a:ext cx="5937755" cy="1188720"/>
          </a:xfrm>
        </p:spPr>
        <p:txBody>
          <a:bodyPr/>
          <a:lstStyle/>
          <a:p>
            <a:r>
              <a:rPr lang="en-US" b="1" dirty="0"/>
              <a:t>GTMS Monthly Seminar Series 2020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1F91-65D2-C54A-9DD8-EA6A989CF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7162800" cy="3962400"/>
          </a:xfrm>
        </p:spPr>
        <p:txBody>
          <a:bodyPr>
            <a:normAutofit/>
          </a:bodyPr>
          <a:lstStyle/>
          <a:p>
            <a:r>
              <a:rPr lang="en-US" dirty="0"/>
              <a:t>September – </a:t>
            </a:r>
            <a:r>
              <a:rPr lang="en-US" b="1" dirty="0"/>
              <a:t>Dr. David </a:t>
            </a:r>
            <a:r>
              <a:rPr lang="en-US" b="1" dirty="0" err="1"/>
              <a:t>Fajgenbaum</a:t>
            </a:r>
            <a:r>
              <a:rPr lang="en-US" dirty="0"/>
              <a:t>, </a:t>
            </a:r>
            <a:r>
              <a:rPr lang="en-US" sz="1400" dirty="0"/>
              <a:t>Perelman School of Medicine </a:t>
            </a:r>
          </a:p>
          <a:p>
            <a:r>
              <a:rPr lang="en-US" dirty="0"/>
              <a:t>October – </a:t>
            </a:r>
            <a:r>
              <a:rPr lang="en-US" b="1" dirty="0"/>
              <a:t>Dr. Chris Bennett</a:t>
            </a:r>
            <a:r>
              <a:rPr lang="en-US" dirty="0"/>
              <a:t>, </a:t>
            </a:r>
            <a:r>
              <a:rPr lang="en-US" sz="1400" dirty="0"/>
              <a:t>Perelman School of Medicine</a:t>
            </a:r>
          </a:p>
          <a:p>
            <a:r>
              <a:rPr lang="en-US" dirty="0"/>
              <a:t>November – </a:t>
            </a:r>
            <a:r>
              <a:rPr lang="en-US" b="1" dirty="0"/>
              <a:t>Dr. Kathryn </a:t>
            </a:r>
            <a:r>
              <a:rPr lang="en-US" b="1" dirty="0" err="1"/>
              <a:t>Wellen</a:t>
            </a:r>
            <a:r>
              <a:rPr lang="en-US" dirty="0"/>
              <a:t>, </a:t>
            </a:r>
            <a:r>
              <a:rPr lang="en-US" sz="1400" dirty="0"/>
              <a:t>Perelman School of Medicine</a:t>
            </a:r>
          </a:p>
          <a:p>
            <a:r>
              <a:rPr lang="en-US" dirty="0"/>
              <a:t>December – </a:t>
            </a:r>
            <a:r>
              <a:rPr lang="en-US" b="1" dirty="0"/>
              <a:t>Dr. Jennifer </a:t>
            </a:r>
            <a:r>
              <a:rPr lang="en-US" b="1" dirty="0" err="1"/>
              <a:t>Heemstra</a:t>
            </a:r>
            <a:r>
              <a:rPr lang="en-US" dirty="0"/>
              <a:t>, </a:t>
            </a:r>
            <a:r>
              <a:rPr lang="en-US" sz="1400" dirty="0"/>
              <a:t>Emory University</a:t>
            </a:r>
          </a:p>
          <a:p>
            <a:r>
              <a:rPr lang="en-US" dirty="0"/>
              <a:t>January – </a:t>
            </a:r>
            <a:r>
              <a:rPr lang="en-US" b="1" dirty="0"/>
              <a:t>Bobby </a:t>
            </a:r>
            <a:r>
              <a:rPr lang="en-US" b="1" dirty="0" err="1"/>
              <a:t>Norgard</a:t>
            </a:r>
            <a:r>
              <a:rPr lang="en-US" dirty="0"/>
              <a:t>, </a:t>
            </a:r>
            <a:r>
              <a:rPr lang="en-US" sz="1400" dirty="0"/>
              <a:t>GTMS member, PhD candidate in Cancer Biology</a:t>
            </a:r>
          </a:p>
          <a:p>
            <a:r>
              <a:rPr lang="en-US" dirty="0"/>
              <a:t>February – </a:t>
            </a:r>
            <a:r>
              <a:rPr lang="en-US" b="1" dirty="0"/>
              <a:t>Dr. Stephen Emerson</a:t>
            </a:r>
            <a:r>
              <a:rPr lang="en-US" dirty="0"/>
              <a:t>, </a:t>
            </a:r>
            <a:r>
              <a:rPr lang="en-US" sz="1400" dirty="0"/>
              <a:t>Columbia University</a:t>
            </a:r>
          </a:p>
          <a:p>
            <a:r>
              <a:rPr lang="en-US" dirty="0"/>
              <a:t>March – </a:t>
            </a:r>
            <a:r>
              <a:rPr lang="en-US" b="1" dirty="0"/>
              <a:t>Dr. Sara Cherry</a:t>
            </a:r>
            <a:r>
              <a:rPr lang="en-US" dirty="0"/>
              <a:t>, </a:t>
            </a:r>
            <a:r>
              <a:rPr lang="en-US" sz="1400" dirty="0"/>
              <a:t>Perelman School of Medicine</a:t>
            </a:r>
          </a:p>
          <a:p>
            <a:r>
              <a:rPr lang="en-US" dirty="0"/>
              <a:t>April – </a:t>
            </a:r>
            <a:r>
              <a:rPr lang="en-US" b="1" dirty="0"/>
              <a:t>Dr. Alexander Marson</a:t>
            </a:r>
            <a:r>
              <a:rPr lang="en-US" dirty="0"/>
              <a:t>, </a:t>
            </a:r>
            <a:r>
              <a:rPr lang="en-US" sz="1400" dirty="0"/>
              <a:t>UCSF</a:t>
            </a:r>
          </a:p>
          <a:p>
            <a:r>
              <a:rPr lang="en-US" dirty="0"/>
              <a:t>May – </a:t>
            </a:r>
            <a:r>
              <a:rPr lang="en-US" b="1" dirty="0"/>
              <a:t>Dr. Saul </a:t>
            </a:r>
            <a:r>
              <a:rPr lang="en-US" b="1" dirty="0" err="1"/>
              <a:t>Priceman</a:t>
            </a:r>
            <a:r>
              <a:rPr lang="en-US" dirty="0"/>
              <a:t>, </a:t>
            </a:r>
            <a:r>
              <a:rPr lang="en-US" sz="1400" dirty="0"/>
              <a:t>T Cell Immunotherapy Program, City of Hope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6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27099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Sounds</a:t>
            </a:r>
            <a:r>
              <a:rPr lang="en-US" sz="2400" dirty="0">
                <a:solidFill>
                  <a:schemeClr val="bg1"/>
                </a:solidFill>
              </a:rPr>
              <a:t> great, but can I still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209800"/>
            <a:ext cx="252298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Accepting applications until September 13th</a:t>
            </a:r>
            <a:endParaRPr lang="en-US" alt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Samuel, Thumbs Up, Laugh, Cool, Thumb, Smiley, Like">
            <a:extLst>
              <a:ext uri="{FF2B5EF4-FFF2-40B4-BE49-F238E27FC236}">
                <a16:creationId xmlns:a16="http://schemas.microsoft.com/office/drawing/2014/main" id="{8B6C48FF-ED68-6B49-BD84-0F18F1EB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1391294"/>
            <a:ext cx="4688077" cy="39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88AB8A-C068-994B-84BB-8DE25D2BB694}"/>
              </a:ext>
            </a:extLst>
          </p:cNvPr>
          <p:cNvSpPr/>
          <p:nvPr/>
        </p:nvSpPr>
        <p:spPr>
          <a:xfrm>
            <a:off x="7086600" y="6248400"/>
            <a:ext cx="1817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venir Book" panose="02000503020000020003" pitchFamily="2" charset="0"/>
              </a:rPr>
              <a:t>https://</a:t>
            </a:r>
            <a:r>
              <a:rPr lang="en-US" sz="1400" dirty="0" err="1">
                <a:latin typeface="Avenir Book" panose="02000503020000020003" pitchFamily="2" charset="0"/>
              </a:rPr>
              <a:t>pixabay.com</a:t>
            </a:r>
            <a:r>
              <a:rPr lang="en-US" sz="1400" dirty="0">
                <a:latin typeface="Avenir Book" panose="02000503020000020003" pitchFamily="2" charset="0"/>
              </a:rPr>
              <a:t>/</a:t>
            </a:r>
            <a:endParaRPr lang="en-US" sz="1400">
              <a:latin typeface="Avenir Book" panose="02000503020000020003" pitchFamily="2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9D71BC3-C99D-3441-A2F0-8931867A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13" y="228600"/>
            <a:ext cx="1143000" cy="3756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B5E8E1-DC25-904D-AB59-60C1928AE7A4}"/>
              </a:ext>
            </a:extLst>
          </p:cNvPr>
          <p:cNvSpPr/>
          <p:nvPr/>
        </p:nvSpPr>
        <p:spPr>
          <a:xfrm>
            <a:off x="8020" y="2701290"/>
            <a:ext cx="38019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Administrator:</a:t>
            </a:r>
            <a:r>
              <a:rPr lang="en-US" dirty="0">
                <a:solidFill>
                  <a:schemeClr val="bg1"/>
                </a:solidFill>
              </a:rPr>
              <a:t> 	</a:t>
            </a:r>
          </a:p>
          <a:p>
            <a:r>
              <a:rPr lang="en-US" dirty="0">
                <a:solidFill>
                  <a:schemeClr val="bg1"/>
                </a:solidFill>
              </a:rPr>
              <a:t>Anne-Cara Apple,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annecara@upenn.edu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Directors</a:t>
            </a:r>
            <a:r>
              <a:rPr lang="en-US" dirty="0">
                <a:solidFill>
                  <a:schemeClr val="bg1"/>
                </a:solidFill>
              </a:rPr>
              <a:t>:    	</a:t>
            </a:r>
          </a:p>
          <a:p>
            <a:r>
              <a:rPr lang="en-US" dirty="0">
                <a:solidFill>
                  <a:schemeClr val="bg1"/>
                </a:solidFill>
              </a:rPr>
              <a:t>Jonathan Katz, 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jpkatz@upenn.edu</a:t>
            </a:r>
            <a:r>
              <a:rPr lang="en-US" dirty="0">
                <a:solidFill>
                  <a:schemeClr val="bg1"/>
                </a:solidFill>
              </a:rPr>
              <a:t> 	</a:t>
            </a:r>
          </a:p>
          <a:p>
            <a:r>
              <a:rPr lang="en-US" dirty="0">
                <a:solidFill>
                  <a:schemeClr val="bg1"/>
                </a:solidFill>
              </a:rPr>
              <a:t>Jenni Punt, </a:t>
            </a:r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punt@vet.upenn.edu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Student Leaders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Alex </a:t>
            </a:r>
            <a:r>
              <a:rPr lang="en-US" dirty="0" err="1">
                <a:solidFill>
                  <a:schemeClr val="bg1"/>
                </a:solidFill>
              </a:rPr>
              <a:t>Indeglia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indeglia@pennmedicine.upenn.edu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Laura Pinheiro, </a:t>
            </a:r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laurapin@pennmedicine.upenn.edu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4528C3-5140-3D4A-BC1B-270B268F419F}"/>
              </a:ext>
            </a:extLst>
          </p:cNvPr>
          <p:cNvSpPr txBox="1">
            <a:spLocks/>
          </p:cNvSpPr>
          <p:nvPr/>
        </p:nvSpPr>
        <p:spPr>
          <a:xfrm>
            <a:off x="1371600" y="1066800"/>
            <a:ext cx="67437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kern="1200" cap="all" spc="200" baseline="0" dirty="0">
                <a:latin typeface="+mj-lt"/>
                <a:ea typeface="+mj-ea"/>
                <a:cs typeface="+mj-cs"/>
              </a:rPr>
              <a:t>Thanks to our GTMS students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927733E-91FF-B847-AE9B-AE509A18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13" y="228600"/>
            <a:ext cx="1143000" cy="37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821DC1-297F-214B-AAFB-41C73DFDBF5B}"/>
              </a:ext>
            </a:extLst>
          </p:cNvPr>
          <p:cNvSpPr txBox="1">
            <a:spLocks/>
          </p:cNvSpPr>
          <p:nvPr/>
        </p:nvSpPr>
        <p:spPr>
          <a:xfrm>
            <a:off x="2948103" y="4191000"/>
            <a:ext cx="3247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Avenir Book" panose="02000503020000020003" pitchFamily="2" charset="0"/>
                <a:hlinkClick r:id="rId3"/>
              </a:rPr>
              <a:t>and former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BC0D68-A047-DD42-A028-29987E4605B7}"/>
              </a:ext>
            </a:extLst>
          </p:cNvPr>
          <p:cNvSpPr txBox="1">
            <a:spLocks/>
          </p:cNvSpPr>
          <p:nvPr/>
        </p:nvSpPr>
        <p:spPr>
          <a:xfrm>
            <a:off x="3352800" y="32004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Avenir Book" panose="02000503020000020003" pitchFamily="2" charset="0"/>
                <a:hlinkClick r:id="rId4"/>
              </a:rPr>
              <a:t>current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279C3-7FFA-974A-A468-50846398DCB1}"/>
              </a:ext>
            </a:extLst>
          </p:cNvPr>
          <p:cNvSpPr/>
          <p:nvPr/>
        </p:nvSpPr>
        <p:spPr>
          <a:xfrm>
            <a:off x="2057400" y="5334000"/>
            <a:ext cx="59141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Website:  </a:t>
            </a:r>
            <a:r>
              <a:rPr lang="en-US" sz="3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http://www.med.upenn.edu/gtms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75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is GTMS about?</a:t>
            </a:r>
          </a:p>
        </p:txBody>
      </p:sp>
      <p:pic>
        <p:nvPicPr>
          <p:cNvPr id="5" name="Picture 4" descr="GTMS fi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96" y="2362200"/>
            <a:ext cx="7334207" cy="3260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A825B-EFC2-204E-A014-A90D62835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76200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17413"/>
          <a:stretch/>
        </p:blipFill>
        <p:spPr>
          <a:xfrm>
            <a:off x="3546046" y="266553"/>
            <a:ext cx="2667000" cy="26348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Our GTMS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63" y="2673538"/>
            <a:ext cx="2717799" cy="34156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40+ students from almost all BGS grad groups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10-15 students admitted each year </a:t>
            </a:r>
          </a:p>
        </p:txBody>
      </p:sp>
      <p:pic>
        <p:nvPicPr>
          <p:cNvPr id="6" name="Picture 5" descr="A person standing in front of a window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8397" b="3"/>
          <a:stretch/>
        </p:blipFill>
        <p:spPr>
          <a:xfrm>
            <a:off x="6311646" y="266553"/>
            <a:ext cx="2832354" cy="264528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9F77A83-DF9F-134A-9BE8-DBA22CB9B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08" y="6504761"/>
            <a:ext cx="1143000" cy="375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98256-1E83-DE47-9783-00E73209A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12" y="3014503"/>
            <a:ext cx="5039725" cy="37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Program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0FB46-5D08-DB4A-A684-6D7584E6A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76200"/>
            <a:ext cx="1143000" cy="375634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34A648-4AFA-472F-87D3-54E6E4C7E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883564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78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CUrriculum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DD09D4B-80F7-C048-B1CF-0DB9BEFF2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80" y="76200"/>
            <a:ext cx="1143000" cy="375634"/>
          </a:xfrm>
          <a:prstGeom prst="rect">
            <a:avLst/>
          </a:prstGeom>
        </p:spPr>
      </p:pic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4872668A-0D60-4272-BDF8-D53545442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95401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17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962"/>
            <a:ext cx="5943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Clinical Clerkship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6" y="1875460"/>
            <a:ext cx="7027377" cy="4220540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1800" dirty="0"/>
              <a:t>Goals: </a:t>
            </a:r>
          </a:p>
          <a:p>
            <a:pPr lvl="2"/>
            <a:r>
              <a:rPr lang="en-US" altLang="en-US" sz="1800" i="1" dirty="0"/>
              <a:t>Gain insight into drug development, medical care delivery and/or patient-oriented research. </a:t>
            </a:r>
          </a:p>
          <a:p>
            <a:pPr lvl="2"/>
            <a:r>
              <a:rPr lang="en-US" altLang="en-US" sz="1800" i="1" dirty="0"/>
              <a:t>Expand professional network.</a:t>
            </a:r>
          </a:p>
          <a:p>
            <a:pPr lvl="1"/>
            <a:r>
              <a:rPr lang="en-US" altLang="en-US" sz="1800" dirty="0"/>
              <a:t>40 hours in a clinical setting: </a:t>
            </a:r>
            <a:r>
              <a:rPr lang="en-US" altLang="en-US" sz="1200" dirty="0"/>
              <a:t>Flexible and based on your interests</a:t>
            </a:r>
          </a:p>
          <a:p>
            <a:pPr lvl="3"/>
            <a:r>
              <a:rPr lang="en-US" altLang="en-US" sz="1200" dirty="0"/>
              <a:t>Attend medical rounds</a:t>
            </a:r>
          </a:p>
          <a:p>
            <a:pPr lvl="3"/>
            <a:r>
              <a:rPr lang="en-US" altLang="en-US" sz="1200" dirty="0"/>
              <a:t>Shadow physicians and veterinarians; observe surgeries</a:t>
            </a:r>
          </a:p>
          <a:p>
            <a:pPr lvl="3"/>
            <a:r>
              <a:rPr lang="en-US" altLang="en-US" sz="1200" dirty="0"/>
              <a:t>Observe autopsies, necropsies</a:t>
            </a:r>
          </a:p>
          <a:p>
            <a:pPr lvl="3"/>
            <a:r>
              <a:rPr lang="en-US" altLang="en-US" sz="1200" dirty="0"/>
              <a:t>Gain familiarity with clinical laboratory diagnostics</a:t>
            </a:r>
          </a:p>
          <a:p>
            <a:pPr lvl="3"/>
            <a:r>
              <a:rPr lang="en-US" altLang="en-US" sz="1200" dirty="0"/>
              <a:t>Gain exposure to Penn’s global health clinics</a:t>
            </a:r>
          </a:p>
          <a:p>
            <a:pPr lvl="3"/>
            <a:r>
              <a:rPr lang="en-US" altLang="en-US" sz="1200" dirty="0"/>
              <a:t>Gain exposure to clinical trial</a:t>
            </a:r>
          </a:p>
          <a:p>
            <a:pPr lvl="1"/>
            <a:r>
              <a:rPr lang="en-US" altLang="en-US" sz="1800" dirty="0"/>
              <a:t>Keep a journal of your clinical experiences</a:t>
            </a:r>
          </a:p>
          <a:p>
            <a:pPr lvl="1"/>
            <a:r>
              <a:rPr lang="en-US" altLang="en-US" sz="1800" dirty="0"/>
              <a:t>Present your experience at the GTMS Seminar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17131" r="16466" b="45826"/>
          <a:stretch/>
        </p:blipFill>
        <p:spPr bwMode="auto">
          <a:xfrm>
            <a:off x="7027377" y="553945"/>
            <a:ext cx="1899372" cy="13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Z:\Photos\Medical\RLQ Health Care\5546891162_e402ca47aa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44" y="1918912"/>
            <a:ext cx="1897005" cy="26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7895.jpg"/>
          <p:cNvPicPr>
            <a:picLocks noChangeAspect="1"/>
          </p:cNvPicPr>
          <p:nvPr/>
        </p:nvPicPr>
        <p:blipFill rotWithShape="1">
          <a:blip r:embed="rId5"/>
          <a:srcRect l="18157" t="20359" r="14731" b="35728"/>
          <a:stretch/>
        </p:blipFill>
        <p:spPr>
          <a:xfrm>
            <a:off x="6992359" y="4541641"/>
            <a:ext cx="1969408" cy="1718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1F2A8-8F00-6048-A033-6AB287721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180" y="76200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3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72" y="584065"/>
            <a:ext cx="8382000" cy="868362"/>
          </a:xfrm>
        </p:spPr>
        <p:txBody>
          <a:bodyPr>
            <a:noAutofit/>
          </a:bodyPr>
          <a:lstStyle/>
          <a:p>
            <a:r>
              <a:rPr lang="en-US" sz="2800" b="1" dirty="0"/>
              <a:t>Annual Multi-School Student Symposium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52" y="4648765"/>
            <a:ext cx="8534400" cy="1946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Rotating symposium with Harvard, Yale, Memorial Sloan Kettering, Columbia, Stonybrook and Penn PhD students</a:t>
            </a:r>
          </a:p>
          <a:p>
            <a:pPr lvl="2" algn="ctr"/>
            <a:r>
              <a:rPr lang="en-US" sz="1800" dirty="0"/>
              <a:t>2018-19 Yale</a:t>
            </a:r>
          </a:p>
          <a:p>
            <a:pPr lvl="2" algn="ctr"/>
            <a:r>
              <a:rPr lang="en-US" sz="1800" dirty="0"/>
              <a:t>2019-20 Penn</a:t>
            </a:r>
          </a:p>
          <a:p>
            <a:pPr lvl="2" algn="ctr"/>
            <a:r>
              <a:rPr lang="en-US" sz="1800" dirty="0"/>
              <a:t>2021-2022 </a:t>
            </a:r>
            <a:r>
              <a:rPr lang="en-US" sz="1800" dirty="0" err="1"/>
              <a:t>StonyBrook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FCE6D-98D7-A944-AE21-82E5A355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16983"/>
            <a:ext cx="1143000" cy="37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BB7C6-3FFD-424C-AF05-1AB115A5A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9277"/>
            <a:ext cx="3694263" cy="2770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80A11-3878-0841-AC84-2BA913EC1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2"/>
          <a:stretch/>
        </p:blipFill>
        <p:spPr>
          <a:xfrm>
            <a:off x="4802010" y="1645983"/>
            <a:ext cx="3046590" cy="2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CFC7F-BDE5-274F-9D61-53EDEDD0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are our graduates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F0B3-5C17-9D43-8522-5E1E263C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638044"/>
            <a:ext cx="6705600" cy="31019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Principal Scientist and Director of Scientific Licensing, Janssen Pharmaceuticals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Associate Director of Research and Senior Scientific Advisor, Castleman Disease Collaborative Network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Cancer Prevention Fellow, National Cancer Institute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Assistant Professor of Pathology, Virginia Commonwealth University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Senior Analyst for Corporate Development, ACADIA Pharmaceuticals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Postdoctoral Fellow, Salk Institute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Post-doctoral fellow, Boehringer Ingelheim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Post-doctoral fellow, Clinical Chemistry, Baylor College of Medicine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7361-C670-844D-8E0C-692775B4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84598"/>
            <a:ext cx="1143000" cy="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7" y="685800"/>
            <a:ext cx="7313613" cy="868362"/>
          </a:xfrm>
        </p:spPr>
        <p:txBody>
          <a:bodyPr>
            <a:normAutofit/>
          </a:bodyPr>
          <a:lstStyle/>
          <a:p>
            <a:r>
              <a:rPr lang="en-US" sz="2800" dirty="0"/>
              <a:t>Why join GTMS?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future of biomedical research depends upon: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100" b="1" dirty="0"/>
          </a:p>
          <a:p>
            <a:pPr lvl="1"/>
            <a:r>
              <a:rPr lang="en-US" altLang="en-US" sz="2400" dirty="0"/>
              <a:t>The involvement of the basic science community in addressing important, unmet clinical needs to improve human health</a:t>
            </a:r>
          </a:p>
          <a:p>
            <a:pPr lvl="1"/>
            <a:r>
              <a:rPr lang="en-US" altLang="en-US" sz="2400" dirty="0"/>
              <a:t>Communication and collaboration among physicians, veterinarians and basic scientists 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b="1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0B09F-4423-3A42-93D0-860D624377A5}"/>
              </a:ext>
            </a:extLst>
          </p:cNvPr>
          <p:cNvSpPr txBox="1"/>
          <p:nvPr/>
        </p:nvSpPr>
        <p:spPr>
          <a:xfrm>
            <a:off x="77724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0000"/>
                </a:highlight>
                <a:latin typeface="Avenir Book" panose="02000503020000020003" pitchFamily="2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2615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675</Words>
  <Application>Microsoft Office PowerPoint</Application>
  <PresentationFormat>On-screen Show (4:3)</PresentationFormat>
  <Paragraphs>120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DengXian</vt:lpstr>
      <vt:lpstr>Gill Sans MT</vt:lpstr>
      <vt:lpstr>华文中宋</vt:lpstr>
      <vt:lpstr>Wingdings</vt:lpstr>
      <vt:lpstr>Parcel</vt:lpstr>
      <vt:lpstr>Graduate Training in Medical Science (GTMS)</vt:lpstr>
      <vt:lpstr>What is GTMS about?</vt:lpstr>
      <vt:lpstr>Our GTMS Program</vt:lpstr>
      <vt:lpstr>Program Overview</vt:lpstr>
      <vt:lpstr>CUrriculum</vt:lpstr>
      <vt:lpstr>Clinical Clerkship</vt:lpstr>
      <vt:lpstr>Annual Multi-School Student Symposium </vt:lpstr>
      <vt:lpstr>What are our graduates doing?</vt:lpstr>
      <vt:lpstr>Why join GTMS?</vt:lpstr>
      <vt:lpstr>Student perspective</vt:lpstr>
      <vt:lpstr> GTMS Monthly Seminar </vt:lpstr>
      <vt:lpstr>GTMS Monthly Seminar Series 2020 </vt:lpstr>
      <vt:lpstr>Sounds great, but can I still apply?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Training in Medical Science (GTMS)</dc:title>
  <dc:creator>Punt, Jennifer A.</dc:creator>
  <cp:lastModifiedBy>Windows User</cp:lastModifiedBy>
  <cp:revision>23</cp:revision>
  <dcterms:created xsi:type="dcterms:W3CDTF">2020-08-04T17:03:07Z</dcterms:created>
  <dcterms:modified xsi:type="dcterms:W3CDTF">2021-08-26T13:03:44Z</dcterms:modified>
</cp:coreProperties>
</file>